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86" r:id="rId1"/>
  </p:sldMasterIdLst>
  <p:sldIdLst>
    <p:sldId id="256" r:id="rId2"/>
    <p:sldId id="257" r:id="rId3"/>
    <p:sldId id="258" r:id="rId4"/>
    <p:sldId id="259" r:id="rId5"/>
    <p:sldId id="260" r:id="rId6"/>
    <p:sldId id="261" r:id="rId7"/>
    <p:sldId id="262" r:id="rId8"/>
    <p:sldId id="263" r:id="rId9"/>
    <p:sldId id="278" r:id="rId10"/>
    <p:sldId id="279" r:id="rId11"/>
    <p:sldId id="264" r:id="rId12"/>
    <p:sldId id="280" r:id="rId13"/>
    <p:sldId id="281" r:id="rId14"/>
    <p:sldId id="282" r:id="rId15"/>
    <p:sldId id="283" r:id="rId16"/>
    <p:sldId id="284" r:id="rId17"/>
    <p:sldId id="291" r:id="rId18"/>
    <p:sldId id="285" r:id="rId19"/>
    <p:sldId id="286" r:id="rId20"/>
    <p:sldId id="287" r:id="rId21"/>
    <p:sldId id="288" r:id="rId22"/>
    <p:sldId id="289" r:id="rId23"/>
    <p:sldId id="290" r:id="rId24"/>
    <p:sldId id="265" r:id="rId25"/>
    <p:sldId id="292" r:id="rId26"/>
    <p:sldId id="293" r:id="rId27"/>
    <p:sldId id="294" r:id="rId28"/>
    <p:sldId id="298" r:id="rId29"/>
    <p:sldId id="299" r:id="rId30"/>
    <p:sldId id="300" r:id="rId31"/>
    <p:sldId id="301" r:id="rId32"/>
    <p:sldId id="295" r:id="rId33"/>
    <p:sldId id="297" r:id="rId34"/>
    <p:sldId id="296" r:id="rId35"/>
  </p:sldIdLst>
  <p:sldSz cx="13004800" cy="7315200"/>
  <p:notesSz cx="6858000" cy="9144000"/>
  <p:embeddedFontLst>
    <p:embeddedFont>
      <p:font typeface="DejaVu Serif Bold" panose="020B0604020202020204" charset="0"/>
      <p:regular r:id="rId36"/>
    </p:embeddedFont>
    <p:embeddedFont>
      <p:font typeface="Muli" panose="020B0604020202020204" charset="0"/>
      <p:regular r:id="rId37"/>
    </p:embeddedFont>
    <p:embeddedFont>
      <p:font typeface="Muli Bold" panose="020B0604020202020204" charset="0"/>
      <p:regular r:id="rId38"/>
    </p:embeddedFont>
    <p:embeddedFont>
      <p:font typeface="Noto Sans" panose="020B0604020202020204" charset="0"/>
      <p:regular r:id="rId39"/>
    </p:embeddedFont>
    <p:embeddedFont>
      <p:font typeface="Noto Sans Bold" panose="020B0604020202020204" charset="0"/>
      <p:regular r:id="rId40"/>
    </p:embeddedFont>
    <p:embeddedFont>
      <p:font typeface="Calibri Light" panose="020F0302020204030204" pitchFamily="34" charset="0"/>
      <p:regular r:id="rId41"/>
      <p:italic r:id="rId42"/>
    </p:embeddedFont>
    <p:embeddedFont>
      <p:font typeface="Calibri" panose="020F050202020403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708"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ctrTitle"/>
          </p:nvPr>
        </p:nvSpPr>
        <p:spPr>
          <a:xfrm>
            <a:off x="4226559" y="2095218"/>
            <a:ext cx="7677574" cy="2582895"/>
          </a:xfrm>
        </p:spPr>
        <p:txBody>
          <a:bodyPr anchor="b">
            <a:normAutofit/>
          </a:bodyPr>
          <a:lstStyle>
            <a:lvl1pPr algn="r">
              <a:defRPr sz="512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226559" y="4678115"/>
            <a:ext cx="7677574" cy="1499165"/>
          </a:xfrm>
        </p:spPr>
        <p:txBody>
          <a:bodyPr anchor="t">
            <a:normAutofit/>
          </a:bodyPr>
          <a:lstStyle>
            <a:lvl1pPr marL="0" indent="0" algn="r">
              <a:buNone/>
              <a:defRPr sz="1920" cap="all">
                <a:solidFill>
                  <a:schemeClr val="tx1"/>
                </a:solidFill>
              </a:defRPr>
            </a:lvl1pPr>
            <a:lvl2pPr marL="487695" indent="0" algn="ctr">
              <a:buNone/>
              <a:defRPr>
                <a:solidFill>
                  <a:schemeClr val="tx1">
                    <a:tint val="75000"/>
                  </a:schemeClr>
                </a:solidFill>
              </a:defRPr>
            </a:lvl2pPr>
            <a:lvl3pPr marL="975390" indent="0" algn="ctr">
              <a:buNone/>
              <a:defRPr>
                <a:solidFill>
                  <a:schemeClr val="tx1">
                    <a:tint val="75000"/>
                  </a:schemeClr>
                </a:solidFill>
              </a:defRPr>
            </a:lvl3pPr>
            <a:lvl4pPr marL="1463086" indent="0" algn="ctr">
              <a:buNone/>
              <a:defRPr>
                <a:solidFill>
                  <a:schemeClr val="tx1">
                    <a:tint val="75000"/>
                  </a:schemeClr>
                </a:solidFill>
              </a:defRPr>
            </a:lvl4pPr>
            <a:lvl5pPr marL="1950781" indent="0" algn="ctr">
              <a:buNone/>
              <a:defRPr>
                <a:solidFill>
                  <a:schemeClr val="tx1">
                    <a:tint val="75000"/>
                  </a:schemeClr>
                </a:solidFill>
              </a:defRPr>
            </a:lvl5pPr>
            <a:lvl6pPr marL="2438476" indent="0" algn="ctr">
              <a:buNone/>
              <a:defRPr>
                <a:solidFill>
                  <a:schemeClr val="tx1">
                    <a:tint val="75000"/>
                  </a:schemeClr>
                </a:solidFill>
              </a:defRPr>
            </a:lvl6pPr>
            <a:lvl7pPr marL="2926171" indent="0" algn="ctr">
              <a:buNone/>
              <a:defRPr>
                <a:solidFill>
                  <a:schemeClr val="tx1">
                    <a:tint val="75000"/>
                  </a:schemeClr>
                </a:solidFill>
              </a:defRPr>
            </a:lvl7pPr>
            <a:lvl8pPr marL="3413867" indent="0" algn="ctr">
              <a:buNone/>
              <a:defRPr>
                <a:solidFill>
                  <a:schemeClr val="tx1">
                    <a:tint val="75000"/>
                  </a:schemeClr>
                </a:solidFill>
              </a:defRPr>
            </a:lvl8pPr>
            <a:lvl9pPr marL="390156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9528062" y="6261947"/>
            <a:ext cx="1706880" cy="403013"/>
          </a:xfrm>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a:xfrm>
            <a:off x="4226559" y="6261947"/>
            <a:ext cx="5220222" cy="403013"/>
          </a:xfrm>
        </p:spPr>
        <p:txBody>
          <a:bodyPr/>
          <a:lstStyle/>
          <a:p>
            <a:endParaRPr lang="en-US"/>
          </a:p>
        </p:txBody>
      </p:sp>
      <p:sp>
        <p:nvSpPr>
          <p:cNvPr id="6" name="Slide Number Placeholder 5"/>
          <p:cNvSpPr>
            <a:spLocks noGrp="1"/>
          </p:cNvSpPr>
          <p:nvPr>
            <p:ph type="sldNum" sz="quarter" idx="12"/>
          </p:nvPr>
        </p:nvSpPr>
        <p:spPr>
          <a:xfrm>
            <a:off x="11316223" y="6261947"/>
            <a:ext cx="587911" cy="403013"/>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04615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a:xfrm>
            <a:off x="731521" y="5048389"/>
            <a:ext cx="10806855" cy="604521"/>
          </a:xfrm>
        </p:spPr>
        <p:txBody>
          <a:bodyPr anchor="b">
            <a:normAutofit/>
          </a:bodyPr>
          <a:lstStyle>
            <a:lvl1pPr algn="l">
              <a:defRPr sz="256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463041" y="994253"/>
            <a:ext cx="9343815" cy="337597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707"/>
            </a:lvl1pPr>
            <a:lvl2pPr marL="487695" indent="0">
              <a:buNone/>
              <a:defRPr sz="1707"/>
            </a:lvl2pPr>
            <a:lvl3pPr marL="975390" indent="0">
              <a:buNone/>
              <a:defRPr sz="1707"/>
            </a:lvl3pPr>
            <a:lvl4pPr marL="1463086" indent="0">
              <a:buNone/>
              <a:defRPr sz="1707"/>
            </a:lvl4pPr>
            <a:lvl5pPr marL="1950781" indent="0">
              <a:buNone/>
              <a:defRPr sz="1707"/>
            </a:lvl5pPr>
            <a:lvl6pPr marL="2438476" indent="0">
              <a:buNone/>
              <a:defRPr sz="1707"/>
            </a:lvl6pPr>
            <a:lvl7pPr marL="2926171" indent="0">
              <a:buNone/>
              <a:defRPr sz="1707"/>
            </a:lvl7pPr>
            <a:lvl8pPr marL="3413867" indent="0">
              <a:buNone/>
              <a:defRPr sz="1707"/>
            </a:lvl8pPr>
            <a:lvl9pPr marL="3901562" indent="0">
              <a:buNone/>
              <a:defRPr sz="1707"/>
            </a:lvl9pPr>
          </a:lstStyle>
          <a:p>
            <a:r>
              <a:rPr lang="en-US" smtClean="0"/>
              <a:t>Click icon to add picture</a:t>
            </a:r>
            <a:endParaRPr lang="en-US" dirty="0"/>
          </a:p>
        </p:txBody>
      </p:sp>
      <p:sp>
        <p:nvSpPr>
          <p:cNvPr id="4" name="Text Placeholder 3"/>
          <p:cNvSpPr>
            <a:spLocks noGrp="1"/>
          </p:cNvSpPr>
          <p:nvPr>
            <p:ph type="body" sz="half" idx="2"/>
          </p:nvPr>
        </p:nvSpPr>
        <p:spPr>
          <a:xfrm>
            <a:off x="731521" y="5652910"/>
            <a:ext cx="10806855" cy="526626"/>
          </a:xfrm>
        </p:spPr>
        <p:txBody>
          <a:bodyPr anchor="t">
            <a:normAutofit/>
          </a:bodyPr>
          <a:lstStyle>
            <a:lvl1pPr marL="0" indent="0">
              <a:buNone/>
              <a:defRPr sz="1493"/>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2532092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a:xfrm>
            <a:off x="731522" y="650242"/>
            <a:ext cx="10806855" cy="3332479"/>
          </a:xfrm>
        </p:spPr>
        <p:txBody>
          <a:bodyPr anchor="ctr">
            <a:normAutofit/>
          </a:bodyPr>
          <a:lstStyle>
            <a:lvl1pPr algn="l">
              <a:defRPr sz="3413"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731520" y="4632960"/>
            <a:ext cx="10806857" cy="1544320"/>
          </a:xfrm>
        </p:spPr>
        <p:txBody>
          <a:bodyPr anchor="ctr">
            <a:normAutofit/>
          </a:bodyPr>
          <a:lstStyle>
            <a:lvl1pPr marL="0" indent="0" algn="l">
              <a:buNone/>
              <a:defRPr sz="2133">
                <a:solidFill>
                  <a:schemeClr val="tx1"/>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938136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13" name="TextBox 12"/>
          <p:cNvSpPr txBox="1"/>
          <p:nvPr/>
        </p:nvSpPr>
        <p:spPr>
          <a:xfrm>
            <a:off x="10920391" y="2926080"/>
            <a:ext cx="650240" cy="623761"/>
          </a:xfrm>
          <a:prstGeom prst="rect">
            <a:avLst/>
          </a:prstGeom>
        </p:spPr>
        <p:txBody>
          <a:bodyPr vert="horz" lIns="97536" tIns="48768" rIns="97536" bIns="4876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534" dirty="0">
                <a:solidFill>
                  <a:schemeClr val="tx1"/>
                </a:solidFill>
                <a:effectLst/>
              </a:rPr>
              <a:t>”</a:t>
            </a:r>
          </a:p>
        </p:txBody>
      </p:sp>
      <p:sp>
        <p:nvSpPr>
          <p:cNvPr id="14" name="TextBox 13"/>
          <p:cNvSpPr txBox="1"/>
          <p:nvPr/>
        </p:nvSpPr>
        <p:spPr>
          <a:xfrm>
            <a:off x="520827" y="878226"/>
            <a:ext cx="650240" cy="623761"/>
          </a:xfrm>
          <a:prstGeom prst="rect">
            <a:avLst/>
          </a:prstGeom>
        </p:spPr>
        <p:txBody>
          <a:bodyPr vert="horz" lIns="97536" tIns="48768" rIns="97536" bIns="4876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534" dirty="0">
                <a:solidFill>
                  <a:schemeClr val="tx1"/>
                </a:solidFill>
                <a:effectLst/>
              </a:rPr>
              <a:t>“</a:t>
            </a:r>
          </a:p>
        </p:txBody>
      </p:sp>
      <p:sp>
        <p:nvSpPr>
          <p:cNvPr id="16" name="Title 1"/>
          <p:cNvSpPr>
            <a:spLocks noGrp="1"/>
          </p:cNvSpPr>
          <p:nvPr>
            <p:ph type="title"/>
          </p:nvPr>
        </p:nvSpPr>
        <p:spPr>
          <a:xfrm>
            <a:off x="1058419" y="650242"/>
            <a:ext cx="10187092" cy="2926079"/>
          </a:xfrm>
        </p:spPr>
        <p:txBody>
          <a:bodyPr anchor="ctr">
            <a:normAutofit/>
          </a:bodyPr>
          <a:lstStyle>
            <a:lvl1pPr algn="l">
              <a:defRPr sz="3413"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71067" y="3576320"/>
            <a:ext cx="9961796" cy="406400"/>
          </a:xfrm>
        </p:spPr>
        <p:txBody>
          <a:bodyPr anchor="ctr"/>
          <a:lstStyle>
            <a:lvl1pPr marL="0" indent="0">
              <a:buFontTx/>
              <a:buNone/>
              <a:defRPr/>
            </a:lvl1pPr>
            <a:lvl2pPr marL="487695" indent="0">
              <a:buFontTx/>
              <a:buNone/>
              <a:defRPr/>
            </a:lvl2pPr>
            <a:lvl3pPr marL="975390" indent="0">
              <a:buFontTx/>
              <a:buNone/>
              <a:defRPr/>
            </a:lvl3pPr>
            <a:lvl4pPr marL="1463086" indent="0">
              <a:buFontTx/>
              <a:buNone/>
              <a:defRPr/>
            </a:lvl4pPr>
            <a:lvl5pPr marL="1950781" indent="0">
              <a:buFontTx/>
              <a:buNone/>
              <a:defRPr/>
            </a:lvl5pPr>
          </a:lstStyle>
          <a:p>
            <a:pPr lvl="0"/>
            <a:r>
              <a:rPr lang="en-US" smtClean="0"/>
              <a:t>Edit Master text styles</a:t>
            </a:r>
          </a:p>
        </p:txBody>
      </p:sp>
      <p:sp>
        <p:nvSpPr>
          <p:cNvPr id="3" name="Text Placeholder 2"/>
          <p:cNvSpPr>
            <a:spLocks noGrp="1"/>
          </p:cNvSpPr>
          <p:nvPr>
            <p:ph type="body" idx="1"/>
          </p:nvPr>
        </p:nvSpPr>
        <p:spPr>
          <a:xfrm>
            <a:off x="733297" y="4632960"/>
            <a:ext cx="10829191" cy="1544320"/>
          </a:xfrm>
        </p:spPr>
        <p:txBody>
          <a:bodyPr anchor="ctr">
            <a:normAutofit/>
          </a:bodyPr>
          <a:lstStyle>
            <a:lvl1pPr marL="0" indent="0" algn="l">
              <a:buNone/>
              <a:defRPr sz="2133">
                <a:solidFill>
                  <a:schemeClr val="tx1"/>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790950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a:xfrm>
            <a:off x="731523" y="3529153"/>
            <a:ext cx="10806853" cy="1566720"/>
          </a:xfrm>
        </p:spPr>
        <p:txBody>
          <a:bodyPr anchor="b">
            <a:normAutofit/>
          </a:bodyPr>
          <a:lstStyle>
            <a:lvl1pPr algn="l">
              <a:defRPr sz="3413"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731521" y="5095873"/>
            <a:ext cx="10806854" cy="917760"/>
          </a:xfrm>
        </p:spPr>
        <p:txBody>
          <a:bodyPr anchor="t">
            <a:normAutofit/>
          </a:bodyPr>
          <a:lstStyle>
            <a:lvl1pPr marL="0" indent="0" algn="l">
              <a:buNone/>
              <a:defRPr sz="2133">
                <a:solidFill>
                  <a:schemeClr val="tx1"/>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0186734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13" name="TextBox 12"/>
          <p:cNvSpPr txBox="1"/>
          <p:nvPr/>
        </p:nvSpPr>
        <p:spPr>
          <a:xfrm>
            <a:off x="10920391" y="2926080"/>
            <a:ext cx="650240" cy="623761"/>
          </a:xfrm>
          <a:prstGeom prst="rect">
            <a:avLst/>
          </a:prstGeom>
        </p:spPr>
        <p:txBody>
          <a:bodyPr vert="horz" lIns="97536" tIns="48768" rIns="97536" bIns="4876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534" dirty="0">
                <a:solidFill>
                  <a:schemeClr val="tx1"/>
                </a:solidFill>
                <a:effectLst/>
              </a:rPr>
              <a:t>”</a:t>
            </a:r>
          </a:p>
        </p:txBody>
      </p:sp>
      <p:sp>
        <p:nvSpPr>
          <p:cNvPr id="14" name="TextBox 13"/>
          <p:cNvSpPr txBox="1"/>
          <p:nvPr/>
        </p:nvSpPr>
        <p:spPr>
          <a:xfrm>
            <a:off x="520827" y="878226"/>
            <a:ext cx="650240" cy="623761"/>
          </a:xfrm>
          <a:prstGeom prst="rect">
            <a:avLst/>
          </a:prstGeom>
        </p:spPr>
        <p:txBody>
          <a:bodyPr vert="horz" lIns="97536" tIns="48768" rIns="97536" bIns="4876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534" dirty="0">
                <a:solidFill>
                  <a:schemeClr val="tx1"/>
                </a:solidFill>
                <a:effectLst/>
              </a:rPr>
              <a:t>“</a:t>
            </a:r>
          </a:p>
        </p:txBody>
      </p:sp>
      <p:sp>
        <p:nvSpPr>
          <p:cNvPr id="16" name="Title 1"/>
          <p:cNvSpPr>
            <a:spLocks noGrp="1"/>
          </p:cNvSpPr>
          <p:nvPr>
            <p:ph type="title"/>
          </p:nvPr>
        </p:nvSpPr>
        <p:spPr>
          <a:xfrm>
            <a:off x="1058419" y="650242"/>
            <a:ext cx="10187092" cy="2926079"/>
          </a:xfrm>
        </p:spPr>
        <p:txBody>
          <a:bodyPr anchor="ctr">
            <a:normAutofit/>
          </a:bodyPr>
          <a:lstStyle>
            <a:lvl1pPr algn="l">
              <a:defRPr sz="3413"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731520" y="4145280"/>
            <a:ext cx="10811132" cy="948267"/>
          </a:xfrm>
        </p:spPr>
        <p:txBody>
          <a:bodyPr vert="horz" lIns="91440" tIns="45720" rIns="91440" bIns="45720" rtlCol="0" anchor="b">
            <a:normAutofit/>
          </a:bodyPr>
          <a:lstStyle>
            <a:lvl1pPr>
              <a:buNone/>
              <a:defRPr lang="en-US" sz="256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731519" y="5093547"/>
            <a:ext cx="10811132" cy="1083733"/>
          </a:xfrm>
        </p:spPr>
        <p:txBody>
          <a:bodyPr anchor="t">
            <a:normAutofit/>
          </a:bodyPr>
          <a:lstStyle>
            <a:lvl1pPr marL="0" indent="0" algn="l">
              <a:buNone/>
              <a:defRPr sz="1920">
                <a:solidFill>
                  <a:schemeClr val="tx1"/>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787014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a:xfrm>
            <a:off x="731522" y="650242"/>
            <a:ext cx="10806855" cy="292607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731521" y="3738880"/>
            <a:ext cx="10806857" cy="894080"/>
          </a:xfrm>
        </p:spPr>
        <p:txBody>
          <a:bodyPr vert="horz" lIns="91440" tIns="45720" rIns="91440" bIns="45720" rtlCol="0" anchor="b">
            <a:normAutofit/>
          </a:bodyPr>
          <a:lstStyle>
            <a:lvl1pPr>
              <a:buNone/>
              <a:defRPr lang="en-US" sz="2987"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731520" y="4632960"/>
            <a:ext cx="10806857" cy="1544320"/>
          </a:xfrm>
        </p:spPr>
        <p:txBody>
          <a:bodyPr anchor="t">
            <a:normAutofit/>
          </a:bodyPr>
          <a:lstStyle>
            <a:lvl1pPr marL="0" indent="0" algn="l">
              <a:buNone/>
              <a:defRPr sz="1920">
                <a:solidFill>
                  <a:schemeClr val="tx1"/>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402296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8" name="Title 1"/>
          <p:cNvSpPr>
            <a:spLocks noGrp="1"/>
          </p:cNvSpPr>
          <p:nvPr>
            <p:ph type="title"/>
          </p:nvPr>
        </p:nvSpPr>
        <p:spPr>
          <a:xfrm>
            <a:off x="731522" y="650241"/>
            <a:ext cx="10806853" cy="1553351"/>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800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Vertical Title 1"/>
          <p:cNvSpPr>
            <a:spLocks noGrp="1"/>
          </p:cNvSpPr>
          <p:nvPr>
            <p:ph type="title" orient="vert"/>
          </p:nvPr>
        </p:nvSpPr>
        <p:spPr>
          <a:xfrm>
            <a:off x="9235920" y="650240"/>
            <a:ext cx="2302455" cy="552704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31520" y="650240"/>
            <a:ext cx="8354257" cy="552704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5931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6401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a:xfrm>
            <a:off x="731521" y="3529153"/>
            <a:ext cx="10806855" cy="1566720"/>
          </a:xfrm>
        </p:spPr>
        <p:txBody>
          <a:bodyPr anchor="b"/>
          <a:lstStyle>
            <a:lvl1pPr algn="l">
              <a:defRPr sz="4267"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31519" y="5095873"/>
            <a:ext cx="10806857" cy="917760"/>
          </a:xfrm>
        </p:spPr>
        <p:txBody>
          <a:bodyPr anchor="t">
            <a:normAutofit/>
          </a:bodyPr>
          <a:lstStyle>
            <a:lvl1pPr marL="0" indent="0" algn="l">
              <a:buNone/>
              <a:defRPr sz="2133" cap="all">
                <a:solidFill>
                  <a:schemeClr val="tx1"/>
                </a:solidFill>
              </a:defRPr>
            </a:lvl1pPr>
            <a:lvl2pPr marL="487695" indent="0">
              <a:buNone/>
              <a:defRPr sz="1920">
                <a:solidFill>
                  <a:schemeClr val="tx1">
                    <a:tint val="75000"/>
                  </a:schemeClr>
                </a:solidFill>
              </a:defRPr>
            </a:lvl2pPr>
            <a:lvl3pPr marL="975390" indent="0">
              <a:buNone/>
              <a:defRPr sz="1707">
                <a:solidFill>
                  <a:schemeClr val="tx1">
                    <a:tint val="75000"/>
                  </a:schemeClr>
                </a:solidFill>
              </a:defRPr>
            </a:lvl3pPr>
            <a:lvl4pPr marL="1463086" indent="0">
              <a:buNone/>
              <a:defRPr sz="1493">
                <a:solidFill>
                  <a:schemeClr val="tx1">
                    <a:tint val="75000"/>
                  </a:schemeClr>
                </a:solidFill>
              </a:defRPr>
            </a:lvl4pPr>
            <a:lvl5pPr marL="1950781" indent="0">
              <a:buNone/>
              <a:defRPr sz="1493">
                <a:solidFill>
                  <a:schemeClr val="tx1">
                    <a:tint val="75000"/>
                  </a:schemeClr>
                </a:solidFill>
              </a:defRPr>
            </a:lvl5pPr>
            <a:lvl6pPr marL="2438476" indent="0">
              <a:buNone/>
              <a:defRPr sz="1493">
                <a:solidFill>
                  <a:schemeClr val="tx1">
                    <a:tint val="75000"/>
                  </a:schemeClr>
                </a:solidFill>
              </a:defRPr>
            </a:lvl6pPr>
            <a:lvl7pPr marL="2926171" indent="0">
              <a:buNone/>
              <a:defRPr sz="1493">
                <a:solidFill>
                  <a:schemeClr val="tx1">
                    <a:tint val="75000"/>
                  </a:schemeClr>
                </a:solidFill>
              </a:defRPr>
            </a:lvl7pPr>
            <a:lvl8pPr marL="3413867" indent="0">
              <a:buNone/>
              <a:defRPr sz="1493">
                <a:solidFill>
                  <a:schemeClr val="tx1">
                    <a:tint val="75000"/>
                  </a:schemeClr>
                </a:solidFill>
              </a:defRPr>
            </a:lvl8pPr>
            <a:lvl9pPr marL="3901562" indent="0">
              <a:buNone/>
              <a:defRPr sz="149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2472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31522" y="2284871"/>
            <a:ext cx="5328356" cy="389241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0021" y="2284872"/>
            <a:ext cx="5328354" cy="389240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675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38581" y="2366152"/>
            <a:ext cx="5022991" cy="614679"/>
          </a:xfrm>
        </p:spPr>
        <p:txBody>
          <a:bodyPr anchor="b">
            <a:noAutofit/>
          </a:bodyPr>
          <a:lstStyle>
            <a:lvl1pPr marL="0" indent="0">
              <a:buNone/>
              <a:defRPr sz="2987" b="0"/>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Edit Master text styles</a:t>
            </a:r>
          </a:p>
        </p:txBody>
      </p:sp>
      <p:sp>
        <p:nvSpPr>
          <p:cNvPr id="4" name="Content Placeholder 3"/>
          <p:cNvSpPr>
            <a:spLocks noGrp="1"/>
          </p:cNvSpPr>
          <p:nvPr>
            <p:ph sz="half" idx="2"/>
          </p:nvPr>
        </p:nvSpPr>
        <p:spPr>
          <a:xfrm>
            <a:off x="731522" y="3061548"/>
            <a:ext cx="5330051" cy="311573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02404" y="2375183"/>
            <a:ext cx="5037667" cy="614679"/>
          </a:xfrm>
        </p:spPr>
        <p:txBody>
          <a:bodyPr anchor="b">
            <a:noAutofit/>
          </a:bodyPr>
          <a:lstStyle>
            <a:lvl1pPr marL="0" indent="0">
              <a:buNone/>
              <a:defRPr sz="2987" b="0"/>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smtClean="0"/>
              <a:t>Edit Master text styles</a:t>
            </a:r>
          </a:p>
        </p:txBody>
      </p:sp>
      <p:sp>
        <p:nvSpPr>
          <p:cNvPr id="6" name="Content Placeholder 5"/>
          <p:cNvSpPr>
            <a:spLocks noGrp="1"/>
          </p:cNvSpPr>
          <p:nvPr>
            <p:ph sz="quarter" idx="4"/>
          </p:nvPr>
        </p:nvSpPr>
        <p:spPr>
          <a:xfrm>
            <a:off x="6211715" y="3061548"/>
            <a:ext cx="5328356" cy="3115731"/>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522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6/3/2024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5561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6/3/2024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279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a:xfrm>
            <a:off x="731521" y="2212622"/>
            <a:ext cx="3926277" cy="1463040"/>
          </a:xfrm>
        </p:spPr>
        <p:txBody>
          <a:bodyPr anchor="b">
            <a:normAutofit/>
          </a:bodyPr>
          <a:lstStyle>
            <a:lvl1pPr algn="l">
              <a:defRPr sz="2560" b="0"/>
            </a:lvl1pPr>
          </a:lstStyle>
          <a:p>
            <a:r>
              <a:rPr lang="en-US" smtClean="0"/>
              <a:t>Click to edit Master title style</a:t>
            </a:r>
            <a:endParaRPr lang="en-US" dirty="0"/>
          </a:p>
        </p:txBody>
      </p:sp>
      <p:sp>
        <p:nvSpPr>
          <p:cNvPr id="3" name="Content Placeholder 2"/>
          <p:cNvSpPr>
            <a:spLocks noGrp="1"/>
          </p:cNvSpPr>
          <p:nvPr>
            <p:ph idx="1"/>
          </p:nvPr>
        </p:nvSpPr>
        <p:spPr>
          <a:xfrm>
            <a:off x="4958081" y="650241"/>
            <a:ext cx="6580294" cy="552704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31521" y="3675662"/>
            <a:ext cx="3926277" cy="1950720"/>
          </a:xfrm>
        </p:spPr>
        <p:txBody>
          <a:bodyPr anchor="t">
            <a:normAutofit/>
          </a:bodyPr>
          <a:lstStyle>
            <a:lvl1pPr marL="0" indent="0">
              <a:buNone/>
              <a:defRPr sz="1707"/>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9420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3001413" cy="7313295"/>
          </a:xfrm>
          <a:prstGeom prst="rect">
            <a:avLst/>
          </a:prstGeom>
        </p:spPr>
      </p:pic>
      <p:sp>
        <p:nvSpPr>
          <p:cNvPr id="2" name="Title 1"/>
          <p:cNvSpPr>
            <a:spLocks noGrp="1"/>
          </p:cNvSpPr>
          <p:nvPr>
            <p:ph type="title"/>
          </p:nvPr>
        </p:nvSpPr>
        <p:spPr>
          <a:xfrm>
            <a:off x="731520" y="1706880"/>
            <a:ext cx="6575630" cy="1463040"/>
          </a:xfrm>
        </p:spPr>
        <p:txBody>
          <a:bodyPr anchor="b">
            <a:normAutofit/>
          </a:bodyPr>
          <a:lstStyle>
            <a:lvl1pPr algn="l">
              <a:defRPr sz="2987"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8038670" y="975360"/>
            <a:ext cx="3499706" cy="48768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707"/>
            </a:lvl1pPr>
            <a:lvl2pPr marL="487695" indent="0">
              <a:buNone/>
              <a:defRPr sz="1707"/>
            </a:lvl2pPr>
            <a:lvl3pPr marL="975390" indent="0">
              <a:buNone/>
              <a:defRPr sz="1707"/>
            </a:lvl3pPr>
            <a:lvl4pPr marL="1463086" indent="0">
              <a:buNone/>
              <a:defRPr sz="1707"/>
            </a:lvl4pPr>
            <a:lvl5pPr marL="1950781" indent="0">
              <a:buNone/>
              <a:defRPr sz="1707"/>
            </a:lvl5pPr>
            <a:lvl6pPr marL="2438476" indent="0">
              <a:buNone/>
              <a:defRPr sz="1707"/>
            </a:lvl6pPr>
            <a:lvl7pPr marL="2926171" indent="0">
              <a:buNone/>
              <a:defRPr sz="1707"/>
            </a:lvl7pPr>
            <a:lvl8pPr marL="3413867" indent="0">
              <a:buNone/>
              <a:defRPr sz="1707"/>
            </a:lvl8pPr>
            <a:lvl9pPr marL="3901562" indent="0">
              <a:buNone/>
              <a:defRPr sz="1707"/>
            </a:lvl9pPr>
          </a:lstStyle>
          <a:p>
            <a:r>
              <a:rPr lang="en-US" smtClean="0"/>
              <a:t>Click icon to add picture</a:t>
            </a:r>
            <a:endParaRPr lang="en-US" dirty="0"/>
          </a:p>
        </p:txBody>
      </p:sp>
      <p:sp>
        <p:nvSpPr>
          <p:cNvPr id="4" name="Text Placeholder 3"/>
          <p:cNvSpPr>
            <a:spLocks noGrp="1"/>
          </p:cNvSpPr>
          <p:nvPr>
            <p:ph type="body" sz="half" idx="2"/>
          </p:nvPr>
        </p:nvSpPr>
        <p:spPr>
          <a:xfrm>
            <a:off x="731520" y="3169920"/>
            <a:ext cx="6575630" cy="1950720"/>
          </a:xfrm>
        </p:spPr>
        <p:txBody>
          <a:bodyPr anchor="t">
            <a:normAutofit/>
          </a:bodyPr>
          <a:lstStyle>
            <a:lvl1pPr marL="0" indent="0">
              <a:buNone/>
              <a:defRPr sz="1920"/>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156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2" y="650241"/>
            <a:ext cx="10806853" cy="1553351"/>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31522" y="2284872"/>
            <a:ext cx="10806853" cy="3892409"/>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162304" y="6261947"/>
            <a:ext cx="1706880" cy="403013"/>
          </a:xfrm>
          <a:prstGeom prst="rect">
            <a:avLst/>
          </a:prstGeom>
        </p:spPr>
        <p:txBody>
          <a:bodyPr vert="horz" lIns="91440" tIns="45720" rIns="91440" bIns="45720" rtlCol="0" anchor="ctr"/>
          <a:lstStyle>
            <a:lvl1pPr algn="r">
              <a:defRPr sz="1067" b="0" i="0">
                <a:solidFill>
                  <a:schemeClr val="tx1"/>
                </a:solidFill>
                <a:effectLst/>
                <a:latin typeface="+mn-lt"/>
              </a:defRPr>
            </a:lvl1pPr>
          </a:lstStyle>
          <a:p>
            <a:fld id="{1D8BD707-D9CF-40AE-B4C6-C98DA3205C09}" type="datetimeFigureOut">
              <a:rPr lang="en-US" smtClean="0"/>
              <a:pPr/>
              <a:t>6/3/2024</a:t>
            </a:fld>
            <a:endParaRPr lang="en-US"/>
          </a:p>
        </p:txBody>
      </p:sp>
      <p:sp>
        <p:nvSpPr>
          <p:cNvPr id="5" name="Footer Placeholder 4"/>
          <p:cNvSpPr>
            <a:spLocks noGrp="1"/>
          </p:cNvSpPr>
          <p:nvPr>
            <p:ph type="ftr" sz="quarter" idx="3"/>
          </p:nvPr>
        </p:nvSpPr>
        <p:spPr>
          <a:xfrm>
            <a:off x="731521" y="6261947"/>
            <a:ext cx="8349503" cy="403013"/>
          </a:xfrm>
          <a:prstGeom prst="rect">
            <a:avLst/>
          </a:prstGeom>
        </p:spPr>
        <p:txBody>
          <a:bodyPr vert="horz" lIns="91440" tIns="45720" rIns="91440" bIns="45720" rtlCol="0" anchor="ctr"/>
          <a:lstStyle>
            <a:lvl1pPr algn="l">
              <a:defRPr sz="1067"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0465" y="6261947"/>
            <a:ext cx="587911" cy="403013"/>
          </a:xfrm>
          <a:prstGeom prst="rect">
            <a:avLst/>
          </a:prstGeom>
        </p:spPr>
        <p:txBody>
          <a:bodyPr vert="horz" lIns="91440" tIns="45720" rIns="91440" bIns="45720" rtlCol="0" anchor="ctr"/>
          <a:lstStyle>
            <a:lvl1pPr algn="r">
              <a:defRPr sz="1067"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297242603"/>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487695" rtl="0" eaLnBrk="1" latinLnBrk="0" hangingPunct="1">
        <a:spcBef>
          <a:spcPct val="0"/>
        </a:spcBef>
        <a:buNone/>
        <a:defRPr sz="384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4810" indent="-304810" algn="l" defTabSz="487695" rtl="0" eaLnBrk="1" latinLnBrk="0" hangingPunct="1">
        <a:spcBef>
          <a:spcPts val="0"/>
        </a:spcBef>
        <a:spcAft>
          <a:spcPts val="1067"/>
        </a:spcAft>
        <a:buClr>
          <a:schemeClr val="tx1"/>
        </a:buClr>
        <a:buSzPct val="100000"/>
        <a:buFont typeface="Arial"/>
        <a:buChar char="•"/>
        <a:defRPr sz="1920" kern="1200" cap="none">
          <a:solidFill>
            <a:schemeClr val="tx1"/>
          </a:solidFill>
          <a:effectLst/>
          <a:latin typeface="+mn-lt"/>
          <a:ea typeface="+mn-ea"/>
          <a:cs typeface="+mn-cs"/>
        </a:defRPr>
      </a:lvl1pPr>
      <a:lvl2pPr marL="792505" indent="-304810" algn="l" defTabSz="487695" rtl="0" eaLnBrk="1" latinLnBrk="0" hangingPunct="1">
        <a:spcBef>
          <a:spcPts val="0"/>
        </a:spcBef>
        <a:spcAft>
          <a:spcPts val="1067"/>
        </a:spcAft>
        <a:buClr>
          <a:schemeClr val="tx1"/>
        </a:buClr>
        <a:buSzPct val="100000"/>
        <a:buFont typeface="Arial"/>
        <a:buChar char="•"/>
        <a:defRPr sz="1707" kern="1200" cap="none">
          <a:solidFill>
            <a:schemeClr val="tx1"/>
          </a:solidFill>
          <a:effectLst/>
          <a:latin typeface="+mn-lt"/>
          <a:ea typeface="+mn-ea"/>
          <a:cs typeface="+mn-cs"/>
        </a:defRPr>
      </a:lvl2pPr>
      <a:lvl3pPr marL="1280200" indent="-304810" algn="l" defTabSz="487695" rtl="0" eaLnBrk="1" latinLnBrk="0" hangingPunct="1">
        <a:spcBef>
          <a:spcPts val="0"/>
        </a:spcBef>
        <a:spcAft>
          <a:spcPts val="1067"/>
        </a:spcAft>
        <a:buClr>
          <a:schemeClr val="tx1"/>
        </a:buClr>
        <a:buSzPct val="100000"/>
        <a:buFont typeface="Arial"/>
        <a:buChar char="•"/>
        <a:defRPr sz="1493" kern="1200" cap="none">
          <a:solidFill>
            <a:schemeClr val="tx1"/>
          </a:solidFill>
          <a:effectLst/>
          <a:latin typeface="+mn-lt"/>
          <a:ea typeface="+mn-ea"/>
          <a:cs typeface="+mn-cs"/>
        </a:defRPr>
      </a:lvl3pPr>
      <a:lvl4pPr marL="1645971" indent="-182886" algn="l" defTabSz="487695" rtl="0" eaLnBrk="1" latinLnBrk="0" hangingPunct="1">
        <a:spcBef>
          <a:spcPts val="0"/>
        </a:spcBef>
        <a:spcAft>
          <a:spcPts val="1067"/>
        </a:spcAft>
        <a:buClr>
          <a:schemeClr val="tx1"/>
        </a:buClr>
        <a:buSzPct val="100000"/>
        <a:buFont typeface="Arial"/>
        <a:buChar char="•"/>
        <a:defRPr sz="1280" kern="1200" cap="none">
          <a:solidFill>
            <a:schemeClr val="tx1"/>
          </a:solidFill>
          <a:effectLst/>
          <a:latin typeface="+mn-lt"/>
          <a:ea typeface="+mn-ea"/>
          <a:cs typeface="+mn-cs"/>
        </a:defRPr>
      </a:lvl4pPr>
      <a:lvl5pPr marL="2133667" indent="-182886" algn="l" defTabSz="487695" rtl="0" eaLnBrk="1" latinLnBrk="0" hangingPunct="1">
        <a:spcBef>
          <a:spcPts val="0"/>
        </a:spcBef>
        <a:spcAft>
          <a:spcPts val="1067"/>
        </a:spcAft>
        <a:buClr>
          <a:schemeClr val="tx1"/>
        </a:buClr>
        <a:buSzPct val="100000"/>
        <a:buFont typeface="Arial"/>
        <a:buChar char="•"/>
        <a:defRPr sz="1280" kern="1200" cap="none">
          <a:solidFill>
            <a:schemeClr val="tx1"/>
          </a:solidFill>
          <a:effectLst/>
          <a:latin typeface="+mn-lt"/>
          <a:ea typeface="+mn-ea"/>
          <a:cs typeface="+mn-cs"/>
        </a:defRPr>
      </a:lvl5pPr>
      <a:lvl6pPr marL="2682324" indent="-243848" algn="l" defTabSz="487695" rtl="0" eaLnBrk="1" latinLnBrk="0" hangingPunct="1">
        <a:spcBef>
          <a:spcPts val="0"/>
        </a:spcBef>
        <a:spcAft>
          <a:spcPts val="1067"/>
        </a:spcAft>
        <a:buClr>
          <a:schemeClr val="tx1"/>
        </a:buClr>
        <a:buSzPct val="100000"/>
        <a:buFont typeface="Arial"/>
        <a:buChar char="•"/>
        <a:defRPr sz="1280" kern="1200" cap="none">
          <a:solidFill>
            <a:schemeClr val="tx1"/>
          </a:solidFill>
          <a:effectLst/>
          <a:latin typeface="+mn-lt"/>
          <a:ea typeface="+mn-ea"/>
          <a:cs typeface="+mn-cs"/>
        </a:defRPr>
      </a:lvl6pPr>
      <a:lvl7pPr marL="3170019" indent="-243848" algn="l" defTabSz="487695" rtl="0" eaLnBrk="1" latinLnBrk="0" hangingPunct="1">
        <a:spcBef>
          <a:spcPts val="0"/>
        </a:spcBef>
        <a:spcAft>
          <a:spcPts val="1067"/>
        </a:spcAft>
        <a:buClr>
          <a:schemeClr val="tx1"/>
        </a:buClr>
        <a:buSzPct val="100000"/>
        <a:buFont typeface="Arial"/>
        <a:buChar char="•"/>
        <a:defRPr sz="1280" kern="1200" cap="none">
          <a:solidFill>
            <a:schemeClr val="tx1"/>
          </a:solidFill>
          <a:effectLst/>
          <a:latin typeface="+mn-lt"/>
          <a:ea typeface="+mn-ea"/>
          <a:cs typeface="+mn-cs"/>
        </a:defRPr>
      </a:lvl7pPr>
      <a:lvl8pPr marL="3657714" indent="-243848" algn="l" defTabSz="487695" rtl="0" eaLnBrk="1" latinLnBrk="0" hangingPunct="1">
        <a:spcBef>
          <a:spcPts val="0"/>
        </a:spcBef>
        <a:spcAft>
          <a:spcPts val="1067"/>
        </a:spcAft>
        <a:buClr>
          <a:schemeClr val="tx1"/>
        </a:buClr>
        <a:buSzPct val="100000"/>
        <a:buFont typeface="Arial"/>
        <a:buChar char="•"/>
        <a:defRPr sz="1280" kern="1200" cap="none">
          <a:solidFill>
            <a:schemeClr val="tx1"/>
          </a:solidFill>
          <a:effectLst/>
          <a:latin typeface="+mn-lt"/>
          <a:ea typeface="+mn-ea"/>
          <a:cs typeface="+mn-cs"/>
        </a:defRPr>
      </a:lvl8pPr>
      <a:lvl9pPr marL="4145410" indent="-243848" algn="l" defTabSz="487695" rtl="0" eaLnBrk="1" latinLnBrk="0" hangingPunct="1">
        <a:spcBef>
          <a:spcPts val="0"/>
        </a:spcBef>
        <a:spcAft>
          <a:spcPts val="1067"/>
        </a:spcAft>
        <a:buClr>
          <a:schemeClr val="tx1"/>
        </a:buClr>
        <a:buSzPct val="100000"/>
        <a:buFont typeface="Arial"/>
        <a:buChar char="•"/>
        <a:defRPr sz="1280" kern="1200" cap="none">
          <a:solidFill>
            <a:schemeClr val="tx1"/>
          </a:solidFill>
          <a:effectLst/>
          <a:latin typeface="+mn-lt"/>
          <a:ea typeface="+mn-ea"/>
          <a:cs typeface="+mn-cs"/>
        </a:defRPr>
      </a:lvl9pPr>
    </p:bodyStyle>
    <p:otherStyle>
      <a:defPPr>
        <a:defRPr lang="en-US"/>
      </a:defPPr>
      <a:lvl1pPr marL="0" algn="l" defTabSz="487695" rtl="0" eaLnBrk="1" latinLnBrk="0" hangingPunct="1">
        <a:defRPr sz="1920" kern="1200">
          <a:solidFill>
            <a:schemeClr val="tx1"/>
          </a:solidFill>
          <a:latin typeface="+mn-lt"/>
          <a:ea typeface="+mn-ea"/>
          <a:cs typeface="+mn-cs"/>
        </a:defRPr>
      </a:lvl1pPr>
      <a:lvl2pPr marL="487695" algn="l" defTabSz="487695" rtl="0" eaLnBrk="1" latinLnBrk="0" hangingPunct="1">
        <a:defRPr sz="1920" kern="1200">
          <a:solidFill>
            <a:schemeClr val="tx1"/>
          </a:solidFill>
          <a:latin typeface="+mn-lt"/>
          <a:ea typeface="+mn-ea"/>
          <a:cs typeface="+mn-cs"/>
        </a:defRPr>
      </a:lvl2pPr>
      <a:lvl3pPr marL="975390" algn="l" defTabSz="487695" rtl="0" eaLnBrk="1" latinLnBrk="0" hangingPunct="1">
        <a:defRPr sz="1920" kern="1200">
          <a:solidFill>
            <a:schemeClr val="tx1"/>
          </a:solidFill>
          <a:latin typeface="+mn-lt"/>
          <a:ea typeface="+mn-ea"/>
          <a:cs typeface="+mn-cs"/>
        </a:defRPr>
      </a:lvl3pPr>
      <a:lvl4pPr marL="1463086" algn="l" defTabSz="487695" rtl="0" eaLnBrk="1" latinLnBrk="0" hangingPunct="1">
        <a:defRPr sz="1920" kern="1200">
          <a:solidFill>
            <a:schemeClr val="tx1"/>
          </a:solidFill>
          <a:latin typeface="+mn-lt"/>
          <a:ea typeface="+mn-ea"/>
          <a:cs typeface="+mn-cs"/>
        </a:defRPr>
      </a:lvl4pPr>
      <a:lvl5pPr marL="1950781" algn="l" defTabSz="487695" rtl="0" eaLnBrk="1" latinLnBrk="0" hangingPunct="1">
        <a:defRPr sz="1920" kern="1200">
          <a:solidFill>
            <a:schemeClr val="tx1"/>
          </a:solidFill>
          <a:latin typeface="+mn-lt"/>
          <a:ea typeface="+mn-ea"/>
          <a:cs typeface="+mn-cs"/>
        </a:defRPr>
      </a:lvl5pPr>
      <a:lvl6pPr marL="2438476" algn="l" defTabSz="487695" rtl="0" eaLnBrk="1" latinLnBrk="0" hangingPunct="1">
        <a:defRPr sz="1920" kern="1200">
          <a:solidFill>
            <a:schemeClr val="tx1"/>
          </a:solidFill>
          <a:latin typeface="+mn-lt"/>
          <a:ea typeface="+mn-ea"/>
          <a:cs typeface="+mn-cs"/>
        </a:defRPr>
      </a:lvl6pPr>
      <a:lvl7pPr marL="2926171" algn="l" defTabSz="487695" rtl="0" eaLnBrk="1" latinLnBrk="0" hangingPunct="1">
        <a:defRPr sz="1920" kern="1200">
          <a:solidFill>
            <a:schemeClr val="tx1"/>
          </a:solidFill>
          <a:latin typeface="+mn-lt"/>
          <a:ea typeface="+mn-ea"/>
          <a:cs typeface="+mn-cs"/>
        </a:defRPr>
      </a:lvl7pPr>
      <a:lvl8pPr marL="3413867" algn="l" defTabSz="487695" rtl="0" eaLnBrk="1" latinLnBrk="0" hangingPunct="1">
        <a:defRPr sz="1920" kern="1200">
          <a:solidFill>
            <a:schemeClr val="tx1"/>
          </a:solidFill>
          <a:latin typeface="+mn-lt"/>
          <a:ea typeface="+mn-ea"/>
          <a:cs typeface="+mn-cs"/>
        </a:defRPr>
      </a:lvl8pPr>
      <a:lvl9pPr marL="3901562" algn="l" defTabSz="487695"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image" Target="../media/image14.png"/><Relationship Id="rId7"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5.wmf"/><Relationship Id="rId5" Type="http://schemas.openxmlformats.org/officeDocument/2006/relationships/oleObject" Target="../embeddings/oleObject1.bin"/><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4.png"/><Relationship Id="rId7"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4.png"/><Relationship Id="rId7"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9.wmf"/><Relationship Id="rId5" Type="http://schemas.openxmlformats.org/officeDocument/2006/relationships/oleObject" Target="../embeddings/oleObject5.bin"/><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image" Target="../media/image14.png"/><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1.wmf"/><Relationship Id="rId5" Type="http://schemas.openxmlformats.org/officeDocument/2006/relationships/oleObject" Target="../embeddings/oleObject7.bin"/><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14.png"/><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9.bin"/><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machinelearningcoban.com/2017/01/12/gradientdescent/" TargetMode="External"/><Relationship Id="rId2" Type="http://schemas.openxmlformats.org/officeDocument/2006/relationships/hyperlink" Target="https://codelearn.io/sharing/lap-trinh-game-co-ban-voi-pygame" TargetMode="External"/><Relationship Id="rId1" Type="http://schemas.openxmlformats.org/officeDocument/2006/relationships/slideLayout" Target="../slideLayouts/slideLayout7.xml"/><Relationship Id="rId5" Type="http://schemas.openxmlformats.org/officeDocument/2006/relationships/hyperlink" Target="https://nttuan8.com/bai-3-neural-network/" TargetMode="External"/><Relationship Id="rId4" Type="http://schemas.openxmlformats.org/officeDocument/2006/relationships/hyperlink" Target="https://machinelearningcoban.com/2017/01/16/gradientdescent2/"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192616" y="1647767"/>
            <a:ext cx="5206068" cy="450848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8623935" y="5002756"/>
            <a:ext cx="3534332" cy="3060748"/>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8775685" y="4234554"/>
            <a:ext cx="1615416" cy="1398958"/>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8" name="Group 8"/>
          <p:cNvGrpSpPr/>
          <p:nvPr/>
        </p:nvGrpSpPr>
        <p:grpSpPr>
          <a:xfrm>
            <a:off x="9772256" y="265675"/>
            <a:ext cx="2701951" cy="2339902"/>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0" name="Freeform 10"/>
          <p:cNvSpPr/>
          <p:nvPr/>
        </p:nvSpPr>
        <p:spPr>
          <a:xfrm>
            <a:off x="234753" y="265675"/>
            <a:ext cx="9537503" cy="1615058"/>
          </a:xfrm>
          <a:custGeom>
            <a:avLst/>
            <a:gdLst/>
            <a:ahLst/>
            <a:cxnLst/>
            <a:rect l="l" t="t" r="r" b="b"/>
            <a:pathLst>
              <a:path w="9537503" h="1615058">
                <a:moveTo>
                  <a:pt x="0" y="0"/>
                </a:moveTo>
                <a:lnTo>
                  <a:pt x="9537503" y="0"/>
                </a:lnTo>
                <a:lnTo>
                  <a:pt x="9537503" y="1615058"/>
                </a:lnTo>
                <a:lnTo>
                  <a:pt x="0" y="1615058"/>
                </a:lnTo>
                <a:lnTo>
                  <a:pt x="0" y="0"/>
                </a:lnTo>
                <a:close/>
              </a:path>
            </a:pathLst>
          </a:custGeom>
          <a:blipFill>
            <a:blip r:embed="rId2"/>
            <a:stretch>
              <a:fillRect/>
            </a:stretch>
          </a:blipFill>
        </p:spPr>
      </p:sp>
      <p:sp>
        <p:nvSpPr>
          <p:cNvPr id="11" name="Freeform 11"/>
          <p:cNvSpPr/>
          <p:nvPr/>
        </p:nvSpPr>
        <p:spPr>
          <a:xfrm>
            <a:off x="2699527" y="2049766"/>
            <a:ext cx="4607955" cy="1111623"/>
          </a:xfrm>
          <a:custGeom>
            <a:avLst/>
            <a:gdLst/>
            <a:ahLst/>
            <a:cxnLst/>
            <a:rect l="l" t="t" r="r" b="b"/>
            <a:pathLst>
              <a:path w="4607955" h="1111623">
                <a:moveTo>
                  <a:pt x="0" y="0"/>
                </a:moveTo>
                <a:lnTo>
                  <a:pt x="4607955" y="0"/>
                </a:lnTo>
                <a:lnTo>
                  <a:pt x="4607955" y="1111622"/>
                </a:lnTo>
                <a:lnTo>
                  <a:pt x="0" y="1111622"/>
                </a:lnTo>
                <a:lnTo>
                  <a:pt x="0" y="0"/>
                </a:lnTo>
                <a:close/>
              </a:path>
            </a:pathLst>
          </a:custGeom>
          <a:blipFill>
            <a:blip r:embed="rId3"/>
            <a:stretch>
              <a:fillRect/>
            </a:stretch>
          </a:blipFill>
        </p:spPr>
      </p:sp>
      <p:sp>
        <p:nvSpPr>
          <p:cNvPr id="12" name="Freeform 12"/>
          <p:cNvSpPr/>
          <p:nvPr/>
        </p:nvSpPr>
        <p:spPr>
          <a:xfrm>
            <a:off x="-61769" y="3330722"/>
            <a:ext cx="10452870" cy="1893801"/>
          </a:xfrm>
          <a:custGeom>
            <a:avLst/>
            <a:gdLst/>
            <a:ahLst/>
            <a:cxnLst/>
            <a:rect l="l" t="t" r="r" b="b"/>
            <a:pathLst>
              <a:path w="10452870" h="1893801">
                <a:moveTo>
                  <a:pt x="0" y="0"/>
                </a:moveTo>
                <a:lnTo>
                  <a:pt x="10452870" y="0"/>
                </a:lnTo>
                <a:lnTo>
                  <a:pt x="10452870" y="1893800"/>
                </a:lnTo>
                <a:lnTo>
                  <a:pt x="0" y="1893800"/>
                </a:lnTo>
                <a:lnTo>
                  <a:pt x="0" y="0"/>
                </a:lnTo>
                <a:close/>
              </a:path>
            </a:pathLst>
          </a:custGeom>
          <a:blipFill>
            <a:blip r:embed="rId4"/>
            <a:stretch>
              <a:fillRect/>
            </a:stretch>
          </a:blipFill>
        </p:spPr>
      </p:sp>
      <p:sp>
        <p:nvSpPr>
          <p:cNvPr id="13" name="Freeform 13"/>
          <p:cNvSpPr/>
          <p:nvPr/>
        </p:nvSpPr>
        <p:spPr>
          <a:xfrm>
            <a:off x="532510" y="5922022"/>
            <a:ext cx="4334034" cy="1124286"/>
          </a:xfrm>
          <a:custGeom>
            <a:avLst/>
            <a:gdLst/>
            <a:ahLst/>
            <a:cxnLst/>
            <a:rect l="l" t="t" r="r" b="b"/>
            <a:pathLst>
              <a:path w="4334034" h="1124286">
                <a:moveTo>
                  <a:pt x="0" y="0"/>
                </a:moveTo>
                <a:lnTo>
                  <a:pt x="4334034" y="0"/>
                </a:lnTo>
                <a:lnTo>
                  <a:pt x="4334034" y="1124286"/>
                </a:lnTo>
                <a:lnTo>
                  <a:pt x="0" y="1124286"/>
                </a:lnTo>
                <a:lnTo>
                  <a:pt x="0" y="0"/>
                </a:lnTo>
                <a:close/>
              </a:path>
            </a:pathLst>
          </a:custGeom>
          <a:blipFill>
            <a:blip r:embed="rId5"/>
            <a:stretch>
              <a:fillRect/>
            </a:stretch>
          </a:blipFill>
        </p:spPr>
      </p:sp>
    </p:spTree>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0" y="1557008"/>
            <a:ext cx="10177219" cy="509443"/>
          </a:xfrm>
          <a:prstGeom prst="rect">
            <a:avLst/>
          </a:prstGeom>
        </p:spPr>
        <p:txBody>
          <a:bodyPr lIns="0" tIns="0" rIns="0" bIns="0" rtlCol="0" anchor="t">
            <a:spAutoFit/>
          </a:bodyPr>
          <a:lstStyle/>
          <a:p>
            <a:pPr algn="ctr">
              <a:lnSpc>
                <a:spcPts val="4175"/>
              </a:lnSpc>
            </a:pPr>
            <a:r>
              <a:rPr lang="en-US" sz="2982">
                <a:solidFill>
                  <a:srgbClr val="FFFFFF"/>
                </a:solidFill>
                <a:latin typeface="Noto Sans Bold"/>
              </a:rPr>
              <a:t>Nguyên lý hoạt động của mô hình neural network</a:t>
            </a:r>
          </a:p>
        </p:txBody>
      </p:sp>
      <p:pic>
        <p:nvPicPr>
          <p:cNvPr id="19" name="Picture 18"/>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00" contrast="100000"/>
                    </a14:imgEffect>
                  </a14:imgLayer>
                </a14:imgProps>
              </a:ext>
            </a:extLst>
          </a:blip>
          <a:stretch>
            <a:fillRect/>
          </a:stretch>
        </p:blipFill>
        <p:spPr>
          <a:xfrm>
            <a:off x="1625600" y="2142567"/>
            <a:ext cx="7358063" cy="5039549"/>
          </a:xfrm>
          <a:prstGeom prst="rect">
            <a:avLst/>
          </a:prstGeom>
        </p:spPr>
      </p:pic>
      <p:sp>
        <p:nvSpPr>
          <p:cNvPr id="20" name="TextBox 19"/>
          <p:cNvSpPr txBox="1"/>
          <p:nvPr/>
        </p:nvSpPr>
        <p:spPr>
          <a:xfrm flipH="1">
            <a:off x="1480078" y="2280802"/>
            <a:ext cx="762000" cy="369332"/>
          </a:xfrm>
          <a:prstGeom prst="rect">
            <a:avLst/>
          </a:prstGeom>
          <a:noFill/>
        </p:spPr>
        <p:txBody>
          <a:bodyPr wrap="square" rtlCol="0">
            <a:spAutoFit/>
          </a:bodyPr>
          <a:lstStyle/>
          <a:p>
            <a:r>
              <a:rPr lang="vi-VN" smtClean="0"/>
              <a:t>BIAS</a:t>
            </a:r>
            <a:endParaRPr lang="en-US" dirty="0"/>
          </a:p>
        </p:txBody>
      </p:sp>
      <p:sp>
        <p:nvSpPr>
          <p:cNvPr id="22" name="TextBox 21"/>
          <p:cNvSpPr txBox="1"/>
          <p:nvPr/>
        </p:nvSpPr>
        <p:spPr>
          <a:xfrm>
            <a:off x="2229378" y="2286000"/>
            <a:ext cx="381000" cy="369332"/>
          </a:xfrm>
          <a:prstGeom prst="rect">
            <a:avLst/>
          </a:prstGeom>
          <a:noFill/>
        </p:spPr>
        <p:txBody>
          <a:bodyPr wrap="square" rtlCol="0">
            <a:spAutoFit/>
          </a:bodyPr>
          <a:lstStyle/>
          <a:p>
            <a:r>
              <a:rPr lang="vi-VN" smtClean="0"/>
              <a:t>1</a:t>
            </a:r>
            <a:endParaRPr lang="en-US" dirty="0"/>
          </a:p>
        </p:txBody>
      </p:sp>
      <p:sp>
        <p:nvSpPr>
          <p:cNvPr id="24" name="Oval 23"/>
          <p:cNvSpPr/>
          <p:nvPr/>
        </p:nvSpPr>
        <p:spPr>
          <a:xfrm>
            <a:off x="2103434" y="4322129"/>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a:t>
            </a:r>
            <a:endParaRPr lang="en-US" dirty="0"/>
          </a:p>
        </p:txBody>
      </p:sp>
      <p:sp>
        <p:nvSpPr>
          <p:cNvPr id="25" name="Oval 24"/>
          <p:cNvSpPr/>
          <p:nvPr/>
        </p:nvSpPr>
        <p:spPr>
          <a:xfrm>
            <a:off x="2103434" y="323391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endParaRPr lang="en-US" dirty="0"/>
          </a:p>
        </p:txBody>
      </p:sp>
      <p:sp>
        <p:nvSpPr>
          <p:cNvPr id="26" name="Oval 25"/>
          <p:cNvSpPr/>
          <p:nvPr/>
        </p:nvSpPr>
        <p:spPr>
          <a:xfrm>
            <a:off x="2103434" y="5448941"/>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1</a:t>
            </a:r>
            <a:endParaRPr lang="en-US" dirty="0"/>
          </a:p>
        </p:txBody>
      </p:sp>
      <p:sp>
        <p:nvSpPr>
          <p:cNvPr id="27" name="Oval 26"/>
          <p:cNvSpPr/>
          <p:nvPr/>
        </p:nvSpPr>
        <p:spPr>
          <a:xfrm>
            <a:off x="2103434" y="653279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p>
        </p:txBody>
      </p:sp>
      <p:sp>
        <p:nvSpPr>
          <p:cNvPr id="28" name="Oval 27"/>
          <p:cNvSpPr/>
          <p:nvPr/>
        </p:nvSpPr>
        <p:spPr>
          <a:xfrm>
            <a:off x="3400572" y="36776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endParaRPr lang="en-US" dirty="0"/>
          </a:p>
        </p:txBody>
      </p:sp>
      <p:sp>
        <p:nvSpPr>
          <p:cNvPr id="29" name="Oval 28"/>
          <p:cNvSpPr/>
          <p:nvPr/>
        </p:nvSpPr>
        <p:spPr>
          <a:xfrm>
            <a:off x="3400572" y="4375989"/>
            <a:ext cx="892028"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0" name="Oval 29"/>
          <p:cNvSpPr/>
          <p:nvPr/>
        </p:nvSpPr>
        <p:spPr>
          <a:xfrm>
            <a:off x="3396339" y="50584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1" name="Oval 30"/>
          <p:cNvSpPr/>
          <p:nvPr/>
        </p:nvSpPr>
        <p:spPr>
          <a:xfrm>
            <a:off x="3396339" y="5779052"/>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0.3</a:t>
            </a:r>
            <a:endParaRPr lang="en-US" dirty="0"/>
          </a:p>
        </p:txBody>
      </p:sp>
      <p:sp>
        <p:nvSpPr>
          <p:cNvPr id="32" name="Oval 31"/>
          <p:cNvSpPr/>
          <p:nvPr/>
        </p:nvSpPr>
        <p:spPr>
          <a:xfrm>
            <a:off x="3412553" y="29872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0.4</a:t>
            </a:r>
          </a:p>
        </p:txBody>
      </p:sp>
      <p:sp>
        <p:nvSpPr>
          <p:cNvPr id="33" name="TextBox 32"/>
          <p:cNvSpPr txBox="1"/>
          <p:nvPr/>
        </p:nvSpPr>
        <p:spPr>
          <a:xfrm flipH="1">
            <a:off x="6164924" y="3675798"/>
            <a:ext cx="5101911" cy="646331"/>
          </a:xfrm>
          <a:prstGeom prst="rect">
            <a:avLst/>
          </a:prstGeom>
          <a:noFill/>
        </p:spPr>
        <p:txBody>
          <a:bodyPr wrap="square" rtlCol="0">
            <a:spAutoFit/>
          </a:bodyPr>
          <a:lstStyle/>
          <a:p>
            <a:r>
              <a:rPr lang="en-US" dirty="0" smtClean="0">
                <a:latin typeface="Calibri (Body)"/>
              </a:rPr>
              <a:t>a = </a:t>
            </a:r>
            <a:r>
              <a:rPr lang="vi-VN" dirty="0" smtClean="0">
                <a:latin typeface="Calibri (Body)"/>
              </a:rPr>
              <a:t>x1*w1 + x2*w2</a:t>
            </a:r>
            <a:r>
              <a:rPr lang="en-US" dirty="0" smtClean="0">
                <a:latin typeface="Calibri (Body)"/>
              </a:rPr>
              <a:t> </a:t>
            </a:r>
            <a:r>
              <a:rPr lang="en-US" dirty="0" smtClean="0">
                <a:latin typeface="Arial" panose="020B0604020202020204" pitchFamily="34" charset="0"/>
                <a:cs typeface="Arial" panose="020B0604020202020204" pitchFamily="34" charset="0"/>
              </a:rPr>
              <a:t>+ x3*w3 + x4*w4 + 1*B</a:t>
            </a:r>
          </a:p>
          <a:p>
            <a:r>
              <a:rPr lang="en-US" dirty="0" smtClean="0">
                <a:latin typeface="Arial" panose="020B0604020202020204" pitchFamily="34" charset="0"/>
                <a:cs typeface="Arial" panose="020B0604020202020204" pitchFamily="34" charset="0"/>
              </a:rPr>
              <a:t>= 2*0.1 + -1*-0.2 + 1*0.2 + 2*0.3 + 1*0.4 = 1.6</a:t>
            </a:r>
            <a:endParaRPr lang="en-US" dirty="0">
              <a:latin typeface="Arial" panose="020B0604020202020204" pitchFamily="34" charset="0"/>
              <a:cs typeface="Arial" panose="020B0604020202020204" pitchFamily="34" charset="0"/>
            </a:endParaRPr>
          </a:p>
        </p:txBody>
      </p:sp>
      <p:sp>
        <p:nvSpPr>
          <p:cNvPr id="35" name="Oval 34"/>
          <p:cNvSpPr/>
          <p:nvPr/>
        </p:nvSpPr>
        <p:spPr>
          <a:xfrm>
            <a:off x="7645400" y="4375989"/>
            <a:ext cx="892028" cy="606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1.6</a:t>
            </a:r>
            <a:endParaRPr lang="en-US" dirty="0"/>
          </a:p>
        </p:txBody>
      </p:sp>
      <p:sp>
        <p:nvSpPr>
          <p:cNvPr id="36" name="Oval 35"/>
          <p:cNvSpPr/>
          <p:nvPr/>
        </p:nvSpPr>
        <p:spPr>
          <a:xfrm>
            <a:off x="4313002" y="4053230"/>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w1</a:t>
            </a:r>
            <a:endParaRPr lang="en-US" sz="1000" dirty="0"/>
          </a:p>
        </p:txBody>
      </p:sp>
      <p:sp>
        <p:nvSpPr>
          <p:cNvPr id="37" name="Oval 36"/>
          <p:cNvSpPr/>
          <p:nvPr/>
        </p:nvSpPr>
        <p:spPr>
          <a:xfrm>
            <a:off x="4332332" y="4514688"/>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w2</a:t>
            </a:r>
            <a:endParaRPr lang="en-US" sz="1000" dirty="0"/>
          </a:p>
        </p:txBody>
      </p:sp>
      <p:sp>
        <p:nvSpPr>
          <p:cNvPr id="38" name="Oval 37"/>
          <p:cNvSpPr/>
          <p:nvPr/>
        </p:nvSpPr>
        <p:spPr>
          <a:xfrm>
            <a:off x="4382131" y="494514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w3</a:t>
            </a:r>
          </a:p>
        </p:txBody>
      </p:sp>
      <p:sp>
        <p:nvSpPr>
          <p:cNvPr id="39" name="Oval 38"/>
          <p:cNvSpPr/>
          <p:nvPr/>
        </p:nvSpPr>
        <p:spPr>
          <a:xfrm>
            <a:off x="4394831" y="5364006"/>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w4</a:t>
            </a:r>
            <a:endParaRPr lang="en-US" sz="1000" dirty="0"/>
          </a:p>
        </p:txBody>
      </p:sp>
      <p:sp>
        <p:nvSpPr>
          <p:cNvPr id="40" name="Oval 39"/>
          <p:cNvSpPr/>
          <p:nvPr/>
        </p:nvSpPr>
        <p:spPr>
          <a:xfrm>
            <a:off x="4281471" y="357741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B</a:t>
            </a:r>
          </a:p>
        </p:txBody>
      </p:sp>
      <p:sp>
        <p:nvSpPr>
          <p:cNvPr id="41" name="Oval 40"/>
          <p:cNvSpPr/>
          <p:nvPr/>
        </p:nvSpPr>
        <p:spPr>
          <a:xfrm>
            <a:off x="1608694" y="3535441"/>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t>X1</a:t>
            </a:r>
            <a:endParaRPr lang="vi-VN" sz="1000" dirty="0" smtClean="0"/>
          </a:p>
        </p:txBody>
      </p:sp>
      <p:sp>
        <p:nvSpPr>
          <p:cNvPr id="42" name="Oval 41"/>
          <p:cNvSpPr/>
          <p:nvPr/>
        </p:nvSpPr>
        <p:spPr>
          <a:xfrm>
            <a:off x="1608694" y="4490684"/>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smtClean="0"/>
              <a:t>X2</a:t>
            </a:r>
            <a:endParaRPr lang="vi-VN" sz="1000" dirty="0" smtClean="0"/>
          </a:p>
        </p:txBody>
      </p:sp>
      <p:sp>
        <p:nvSpPr>
          <p:cNvPr id="43" name="Oval 42"/>
          <p:cNvSpPr/>
          <p:nvPr/>
        </p:nvSpPr>
        <p:spPr>
          <a:xfrm>
            <a:off x="1607119" y="5648458"/>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X3</a:t>
            </a:r>
          </a:p>
        </p:txBody>
      </p:sp>
      <p:sp>
        <p:nvSpPr>
          <p:cNvPr id="44" name="Oval 43"/>
          <p:cNvSpPr/>
          <p:nvPr/>
        </p:nvSpPr>
        <p:spPr>
          <a:xfrm>
            <a:off x="1599454" y="6746362"/>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X4</a:t>
            </a:r>
          </a:p>
        </p:txBody>
      </p:sp>
      <p:sp>
        <p:nvSpPr>
          <p:cNvPr id="45" name="Oval 44"/>
          <p:cNvSpPr/>
          <p:nvPr/>
        </p:nvSpPr>
        <p:spPr>
          <a:xfrm>
            <a:off x="7645400" y="5115788"/>
            <a:ext cx="892028" cy="60636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6" name="Oval 45"/>
          <p:cNvSpPr/>
          <p:nvPr/>
        </p:nvSpPr>
        <p:spPr>
          <a:xfrm>
            <a:off x="8488512" y="4749244"/>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a:t>
            </a:r>
          </a:p>
        </p:txBody>
      </p:sp>
      <p:sp>
        <p:nvSpPr>
          <p:cNvPr id="47" name="TextBox 46"/>
          <p:cNvSpPr txBox="1"/>
          <p:nvPr/>
        </p:nvSpPr>
        <p:spPr>
          <a:xfrm>
            <a:off x="6990081" y="5779052"/>
            <a:ext cx="3381177" cy="369332"/>
          </a:xfrm>
          <a:prstGeom prst="rect">
            <a:avLst/>
          </a:prstGeom>
          <a:noFill/>
        </p:spPr>
        <p:txBody>
          <a:bodyPr wrap="square" rtlCol="0">
            <a:spAutoFit/>
          </a:bodyPr>
          <a:lstStyle/>
          <a:p>
            <a:r>
              <a:rPr lang="en-US" dirty="0" smtClean="0"/>
              <a:t>J = (a – pa)^2 = (1.6 – 3)^2 = 1.96</a:t>
            </a:r>
            <a:endParaRPr lang="en-US" dirty="0"/>
          </a:p>
        </p:txBody>
      </p:sp>
      <p:sp>
        <p:nvSpPr>
          <p:cNvPr id="48" name="Oval 47"/>
          <p:cNvSpPr/>
          <p:nvPr/>
        </p:nvSpPr>
        <p:spPr>
          <a:xfrm>
            <a:off x="8515069" y="5460811"/>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pa</a:t>
            </a:r>
            <a:endParaRPr lang="en-US" sz="1000" dirty="0"/>
          </a:p>
        </p:txBody>
      </p:sp>
    </p:spTree>
    <p:extLst>
      <p:ext uri="{BB962C8B-B14F-4D97-AF65-F5344CB8AC3E}">
        <p14:creationId xmlns:p14="http://schemas.microsoft.com/office/powerpoint/2010/main" val="30597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25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5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25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25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25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25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25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25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25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250"/>
                                        <p:tgtEl>
                                          <p:spTgt spid="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250"/>
                                        <p:tgtEl>
                                          <p:spTgt spid="3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25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25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25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25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250"/>
                                        <p:tgtEl>
                                          <p:spTgt spid="4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250"/>
                                        <p:tgtEl>
                                          <p:spTgt spid="4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250"/>
                                        <p:tgtEl>
                                          <p:spTgt spid="4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par>
                                <p:cTn id="75" presetID="10" presetClass="exit" presetSubtype="0" fill="hold" grpId="1" nodeType="withEffect">
                                  <p:stCondLst>
                                    <p:cond delay="0"/>
                                  </p:stCondLst>
                                  <p:childTnLst>
                                    <p:animEffect transition="out" filter="fade">
                                      <p:cBhvr>
                                        <p:cTn id="76" dur="500"/>
                                        <p:tgtEl>
                                          <p:spTgt spid="33"/>
                                        </p:tgtEl>
                                      </p:cBhvr>
                                    </p:animEffect>
                                    <p:set>
                                      <p:cBhvr>
                                        <p:cTn id="77" dur="1" fill="hold">
                                          <p:stCondLst>
                                            <p:cond delay="499"/>
                                          </p:stCondLst>
                                        </p:cTn>
                                        <p:tgtEl>
                                          <p:spTgt spid="33"/>
                                        </p:tgtEl>
                                        <p:attrNameLst>
                                          <p:attrName>style.visibility</p:attrName>
                                        </p:attrNameLst>
                                      </p:cBhvr>
                                      <p:to>
                                        <p:strVal val="hidden"/>
                                      </p:to>
                                    </p:set>
                                  </p:childTnLst>
                                </p:cTn>
                              </p:par>
                              <p:par>
                                <p:cTn id="78" presetID="10" presetClass="entr" presetSubtype="0"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250"/>
                                        <p:tgtEl>
                                          <p:spTgt spid="46"/>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anim calcmode="lin" valueType="num">
                                      <p:cBhvr>
                                        <p:cTn id="86" dur="500" fill="hold"/>
                                        <p:tgtEl>
                                          <p:spTgt spid="48"/>
                                        </p:tgtEl>
                                        <p:attrNameLst>
                                          <p:attrName>ppt_x</p:attrName>
                                        </p:attrNameLst>
                                      </p:cBhvr>
                                      <p:tavLst>
                                        <p:tav tm="0">
                                          <p:val>
                                            <p:strVal val="#ppt_x"/>
                                          </p:val>
                                        </p:tav>
                                        <p:tav tm="100000">
                                          <p:val>
                                            <p:strVal val="#ppt_x"/>
                                          </p:val>
                                        </p:tav>
                                      </p:tavLst>
                                    </p:anim>
                                    <p:anim calcmode="lin" valueType="num">
                                      <p:cBhvr>
                                        <p:cTn id="87" dur="500" fill="hold"/>
                                        <p:tgtEl>
                                          <p:spTgt spid="48"/>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anim calcmode="lin" valueType="num">
                                      <p:cBhvr>
                                        <p:cTn id="91" dur="500" fill="hold"/>
                                        <p:tgtEl>
                                          <p:spTgt spid="45"/>
                                        </p:tgtEl>
                                        <p:attrNameLst>
                                          <p:attrName>ppt_x</p:attrName>
                                        </p:attrNameLst>
                                      </p:cBhvr>
                                      <p:tavLst>
                                        <p:tav tm="0">
                                          <p:val>
                                            <p:strVal val="#ppt_x"/>
                                          </p:val>
                                        </p:tav>
                                        <p:tav tm="100000">
                                          <p:val>
                                            <p:strVal val="#ppt_x"/>
                                          </p:val>
                                        </p:tav>
                                      </p:tavLst>
                                    </p:anim>
                                    <p:anim calcmode="lin" valueType="num">
                                      <p:cBhvr>
                                        <p:cTn id="92" dur="5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42" presetClass="entr" presetSubtype="0"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anim calcmode="lin" valueType="num">
                                      <p:cBhvr>
                                        <p:cTn id="98" dur="500" fill="hold"/>
                                        <p:tgtEl>
                                          <p:spTgt spid="47"/>
                                        </p:tgtEl>
                                        <p:attrNameLst>
                                          <p:attrName>ppt_x</p:attrName>
                                        </p:attrNameLst>
                                      </p:cBhvr>
                                      <p:tavLst>
                                        <p:tav tm="0">
                                          <p:val>
                                            <p:strVal val="#ppt_x"/>
                                          </p:val>
                                        </p:tav>
                                        <p:tav tm="100000">
                                          <p:val>
                                            <p:strVal val="#ppt_x"/>
                                          </p:val>
                                        </p:tav>
                                      </p:tavLst>
                                    </p:anim>
                                    <p:anim calcmode="lin" valueType="num">
                                      <p:cBhvr>
                                        <p:cTn id="99" dur="5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animBg="1"/>
      <p:bldP spid="25" grpId="0" animBg="1"/>
      <p:bldP spid="26" grpId="0" animBg="1"/>
      <p:bldP spid="27" grpId="0" animBg="1"/>
      <p:bldP spid="28" grpId="0" animBg="1"/>
      <p:bldP spid="29" grpId="0" animBg="1"/>
      <p:bldP spid="30" grpId="0" animBg="1"/>
      <p:bldP spid="31" grpId="0" animBg="1"/>
      <p:bldP spid="32" grpId="0" animBg="1"/>
      <p:bldP spid="33" grpId="0"/>
      <p:bldP spid="33" grpId="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p:bldP spid="4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0" y="1557008"/>
            <a:ext cx="10177219" cy="509443"/>
          </a:xfrm>
          <a:prstGeom prst="rect">
            <a:avLst/>
          </a:prstGeom>
        </p:spPr>
        <p:txBody>
          <a:bodyPr lIns="0" tIns="0" rIns="0" bIns="0" rtlCol="0" anchor="t">
            <a:spAutoFit/>
          </a:bodyPr>
          <a:lstStyle/>
          <a:p>
            <a:pPr algn="ctr">
              <a:lnSpc>
                <a:spcPts val="4175"/>
              </a:lnSpc>
            </a:pPr>
            <a:r>
              <a:rPr lang="en-US" sz="2982">
                <a:solidFill>
                  <a:srgbClr val="FFFFFF"/>
                </a:solidFill>
                <a:latin typeface="Noto Sans Bold"/>
              </a:rPr>
              <a:t>Nguyên lý hoạt động của mô hình neural network</a:t>
            </a:r>
          </a:p>
        </p:txBody>
      </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Lst>
          </a:blip>
          <a:stretch>
            <a:fillRect/>
          </a:stretch>
        </p:blipFill>
        <p:spPr>
          <a:xfrm>
            <a:off x="1625600" y="2142567"/>
            <a:ext cx="7358063" cy="5039549"/>
          </a:xfrm>
          <a:prstGeom prst="rect">
            <a:avLst/>
          </a:prstGeom>
        </p:spPr>
      </p:pic>
      <p:sp>
        <p:nvSpPr>
          <p:cNvPr id="20" name="TextBox 19"/>
          <p:cNvSpPr txBox="1"/>
          <p:nvPr/>
        </p:nvSpPr>
        <p:spPr>
          <a:xfrm flipH="1">
            <a:off x="1480078" y="2280802"/>
            <a:ext cx="762000" cy="369332"/>
          </a:xfrm>
          <a:prstGeom prst="rect">
            <a:avLst/>
          </a:prstGeom>
          <a:noFill/>
        </p:spPr>
        <p:txBody>
          <a:bodyPr wrap="square" rtlCol="0">
            <a:spAutoFit/>
          </a:bodyPr>
          <a:lstStyle/>
          <a:p>
            <a:r>
              <a:rPr lang="vi-VN" smtClean="0"/>
              <a:t>BIAS</a:t>
            </a:r>
            <a:endParaRPr lang="en-US" dirty="0"/>
          </a:p>
        </p:txBody>
      </p:sp>
      <p:sp>
        <p:nvSpPr>
          <p:cNvPr id="22" name="TextBox 21"/>
          <p:cNvSpPr txBox="1"/>
          <p:nvPr/>
        </p:nvSpPr>
        <p:spPr>
          <a:xfrm>
            <a:off x="2229378" y="2286000"/>
            <a:ext cx="381000" cy="369332"/>
          </a:xfrm>
          <a:prstGeom prst="rect">
            <a:avLst/>
          </a:prstGeom>
          <a:noFill/>
        </p:spPr>
        <p:txBody>
          <a:bodyPr wrap="square" rtlCol="0">
            <a:spAutoFit/>
          </a:bodyPr>
          <a:lstStyle/>
          <a:p>
            <a:r>
              <a:rPr lang="vi-VN" smtClean="0"/>
              <a:t>1</a:t>
            </a:r>
            <a:endParaRPr lang="en-US" dirty="0"/>
          </a:p>
        </p:txBody>
      </p:sp>
      <p:sp>
        <p:nvSpPr>
          <p:cNvPr id="24" name="Oval 23"/>
          <p:cNvSpPr/>
          <p:nvPr/>
        </p:nvSpPr>
        <p:spPr>
          <a:xfrm>
            <a:off x="2103434" y="4322129"/>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a:t>
            </a:r>
            <a:endParaRPr lang="en-US" dirty="0"/>
          </a:p>
        </p:txBody>
      </p:sp>
      <p:sp>
        <p:nvSpPr>
          <p:cNvPr id="25" name="Oval 24"/>
          <p:cNvSpPr/>
          <p:nvPr/>
        </p:nvSpPr>
        <p:spPr>
          <a:xfrm>
            <a:off x="2103434" y="323391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endParaRPr lang="en-US" dirty="0"/>
          </a:p>
        </p:txBody>
      </p:sp>
      <p:sp>
        <p:nvSpPr>
          <p:cNvPr id="26" name="Oval 25"/>
          <p:cNvSpPr/>
          <p:nvPr/>
        </p:nvSpPr>
        <p:spPr>
          <a:xfrm>
            <a:off x="2103434" y="5448941"/>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1</a:t>
            </a:r>
            <a:endParaRPr lang="en-US" dirty="0"/>
          </a:p>
        </p:txBody>
      </p:sp>
      <p:sp>
        <p:nvSpPr>
          <p:cNvPr id="27" name="Oval 26"/>
          <p:cNvSpPr/>
          <p:nvPr/>
        </p:nvSpPr>
        <p:spPr>
          <a:xfrm>
            <a:off x="2103434" y="653279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p>
        </p:txBody>
      </p:sp>
      <p:sp>
        <p:nvSpPr>
          <p:cNvPr id="28" name="Oval 27"/>
          <p:cNvSpPr/>
          <p:nvPr/>
        </p:nvSpPr>
        <p:spPr>
          <a:xfrm>
            <a:off x="3400572" y="36776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endParaRPr lang="en-US" dirty="0"/>
          </a:p>
        </p:txBody>
      </p:sp>
      <p:sp>
        <p:nvSpPr>
          <p:cNvPr id="29" name="Oval 28"/>
          <p:cNvSpPr/>
          <p:nvPr/>
        </p:nvSpPr>
        <p:spPr>
          <a:xfrm>
            <a:off x="3400572" y="4375989"/>
            <a:ext cx="892028"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0" name="Oval 29"/>
          <p:cNvSpPr/>
          <p:nvPr/>
        </p:nvSpPr>
        <p:spPr>
          <a:xfrm>
            <a:off x="3396339" y="50584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1" name="Oval 30"/>
          <p:cNvSpPr/>
          <p:nvPr/>
        </p:nvSpPr>
        <p:spPr>
          <a:xfrm>
            <a:off x="3396339" y="5779052"/>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0.3</a:t>
            </a:r>
            <a:endParaRPr lang="en-US" dirty="0"/>
          </a:p>
        </p:txBody>
      </p:sp>
      <p:sp>
        <p:nvSpPr>
          <p:cNvPr id="32" name="Oval 31"/>
          <p:cNvSpPr/>
          <p:nvPr/>
        </p:nvSpPr>
        <p:spPr>
          <a:xfrm>
            <a:off x="3412553" y="29872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0.4</a:t>
            </a:r>
          </a:p>
        </p:txBody>
      </p:sp>
      <p:sp>
        <p:nvSpPr>
          <p:cNvPr id="35" name="Oval 34"/>
          <p:cNvSpPr/>
          <p:nvPr/>
        </p:nvSpPr>
        <p:spPr>
          <a:xfrm>
            <a:off x="7645400" y="4375989"/>
            <a:ext cx="892028" cy="606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1.6</a:t>
            </a:r>
            <a:endParaRPr lang="en-US" dirty="0"/>
          </a:p>
        </p:txBody>
      </p:sp>
      <p:sp>
        <p:nvSpPr>
          <p:cNvPr id="36" name="Oval 35"/>
          <p:cNvSpPr/>
          <p:nvPr/>
        </p:nvSpPr>
        <p:spPr>
          <a:xfrm>
            <a:off x="4313002" y="4053230"/>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w1</a:t>
            </a:r>
            <a:endParaRPr lang="en-US" sz="1000" dirty="0"/>
          </a:p>
        </p:txBody>
      </p:sp>
      <p:sp>
        <p:nvSpPr>
          <p:cNvPr id="37" name="Oval 36"/>
          <p:cNvSpPr/>
          <p:nvPr/>
        </p:nvSpPr>
        <p:spPr>
          <a:xfrm>
            <a:off x="4332332" y="4514688"/>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w2</a:t>
            </a:r>
            <a:endParaRPr lang="en-US" sz="1000" dirty="0"/>
          </a:p>
        </p:txBody>
      </p:sp>
      <p:sp>
        <p:nvSpPr>
          <p:cNvPr id="38" name="Oval 37"/>
          <p:cNvSpPr/>
          <p:nvPr/>
        </p:nvSpPr>
        <p:spPr>
          <a:xfrm>
            <a:off x="4382131" y="494514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w3</a:t>
            </a:r>
          </a:p>
        </p:txBody>
      </p:sp>
      <p:sp>
        <p:nvSpPr>
          <p:cNvPr id="39" name="Oval 38"/>
          <p:cNvSpPr/>
          <p:nvPr/>
        </p:nvSpPr>
        <p:spPr>
          <a:xfrm>
            <a:off x="4394831" y="5364006"/>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w4</a:t>
            </a:r>
            <a:endParaRPr lang="en-US" sz="1000" dirty="0"/>
          </a:p>
        </p:txBody>
      </p:sp>
      <p:sp>
        <p:nvSpPr>
          <p:cNvPr id="40" name="Oval 39"/>
          <p:cNvSpPr/>
          <p:nvPr/>
        </p:nvSpPr>
        <p:spPr>
          <a:xfrm>
            <a:off x="4281471" y="357741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B</a:t>
            </a:r>
          </a:p>
        </p:txBody>
      </p:sp>
      <p:sp>
        <p:nvSpPr>
          <p:cNvPr id="41" name="Oval 40"/>
          <p:cNvSpPr/>
          <p:nvPr/>
        </p:nvSpPr>
        <p:spPr>
          <a:xfrm>
            <a:off x="1608694" y="3535441"/>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t>X1</a:t>
            </a:r>
            <a:endParaRPr lang="vi-VN" sz="1000" dirty="0" smtClean="0"/>
          </a:p>
        </p:txBody>
      </p:sp>
      <p:sp>
        <p:nvSpPr>
          <p:cNvPr id="42" name="Oval 41"/>
          <p:cNvSpPr/>
          <p:nvPr/>
        </p:nvSpPr>
        <p:spPr>
          <a:xfrm>
            <a:off x="1608694" y="4490684"/>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smtClean="0"/>
              <a:t>X2</a:t>
            </a:r>
            <a:endParaRPr lang="vi-VN" sz="1000" dirty="0" smtClean="0"/>
          </a:p>
        </p:txBody>
      </p:sp>
      <p:sp>
        <p:nvSpPr>
          <p:cNvPr id="43" name="Oval 42"/>
          <p:cNvSpPr/>
          <p:nvPr/>
        </p:nvSpPr>
        <p:spPr>
          <a:xfrm>
            <a:off x="1607119" y="5648458"/>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X3</a:t>
            </a:r>
          </a:p>
        </p:txBody>
      </p:sp>
      <p:sp>
        <p:nvSpPr>
          <p:cNvPr id="44" name="Oval 43"/>
          <p:cNvSpPr/>
          <p:nvPr/>
        </p:nvSpPr>
        <p:spPr>
          <a:xfrm>
            <a:off x="1599454" y="6746362"/>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X4</a:t>
            </a:r>
          </a:p>
        </p:txBody>
      </p:sp>
      <p:sp>
        <p:nvSpPr>
          <p:cNvPr id="45" name="Oval 44"/>
          <p:cNvSpPr/>
          <p:nvPr/>
        </p:nvSpPr>
        <p:spPr>
          <a:xfrm>
            <a:off x="7645400" y="5115788"/>
            <a:ext cx="892028" cy="60636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6" name="Oval 45"/>
          <p:cNvSpPr/>
          <p:nvPr/>
        </p:nvSpPr>
        <p:spPr>
          <a:xfrm>
            <a:off x="8488512" y="4749244"/>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a:t>
            </a:r>
          </a:p>
        </p:txBody>
      </p:sp>
      <p:sp>
        <p:nvSpPr>
          <p:cNvPr id="48" name="Oval 47"/>
          <p:cNvSpPr/>
          <p:nvPr/>
        </p:nvSpPr>
        <p:spPr>
          <a:xfrm>
            <a:off x="8515069" y="5460811"/>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pa</a:t>
            </a:r>
            <a:endParaRPr lang="en-US" sz="1000" dirty="0"/>
          </a:p>
        </p:txBody>
      </p:sp>
      <p:graphicFrame>
        <p:nvGraphicFramePr>
          <p:cNvPr id="8" name="Object 7"/>
          <p:cNvGraphicFramePr>
            <a:graphicFrameLocks noChangeAspect="1"/>
          </p:cNvGraphicFramePr>
          <p:nvPr>
            <p:extLst>
              <p:ext uri="{D42A27DB-BD31-4B8C-83A1-F6EECF244321}">
                <p14:modId xmlns:p14="http://schemas.microsoft.com/office/powerpoint/2010/main" val="2416569229"/>
              </p:ext>
            </p:extLst>
          </p:nvPr>
        </p:nvGraphicFramePr>
        <p:xfrm>
          <a:off x="4861557" y="5936278"/>
          <a:ext cx="7917919" cy="1067105"/>
        </p:xfrm>
        <a:graphic>
          <a:graphicData uri="http://schemas.openxmlformats.org/presentationml/2006/ole">
            <mc:AlternateContent xmlns:mc="http://schemas.openxmlformats.org/markup-compatibility/2006">
              <mc:Choice xmlns:v="urn:schemas-microsoft-com:vml" Requires="v">
                <p:oleObj spid="_x0000_s1047" name="Equation" r:id="rId5" imgW="4711680" imgH="634680" progId="Equation.DSMT4">
                  <p:embed/>
                </p:oleObj>
              </mc:Choice>
              <mc:Fallback>
                <p:oleObj name="Equation" r:id="rId5" imgW="4711680" imgH="634680" progId="Equation.DSMT4">
                  <p:embed/>
                  <p:pic>
                    <p:nvPicPr>
                      <p:cNvPr id="0" name=""/>
                      <p:cNvPicPr/>
                      <p:nvPr/>
                    </p:nvPicPr>
                    <p:blipFill>
                      <a:blip r:embed="rId6">
                        <a:lum bright="100000"/>
                      </a:blip>
                      <a:stretch>
                        <a:fillRect/>
                      </a:stretch>
                    </p:blipFill>
                    <p:spPr>
                      <a:xfrm>
                        <a:off x="4861557" y="5936278"/>
                        <a:ext cx="7917919" cy="1067105"/>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475650975"/>
              </p:ext>
            </p:extLst>
          </p:nvPr>
        </p:nvGraphicFramePr>
        <p:xfrm>
          <a:off x="5830169" y="2647367"/>
          <a:ext cx="5919606" cy="1209111"/>
        </p:xfrm>
        <a:graphic>
          <a:graphicData uri="http://schemas.openxmlformats.org/presentationml/2006/ole">
            <mc:AlternateContent xmlns:mc="http://schemas.openxmlformats.org/markup-compatibility/2006">
              <mc:Choice xmlns:v="urn:schemas-microsoft-com:vml" Requires="v">
                <p:oleObj spid="_x0000_s1048" name="Equation" r:id="rId7" imgW="2984400" imgH="609480" progId="Equation.DSMT4">
                  <p:embed/>
                </p:oleObj>
              </mc:Choice>
              <mc:Fallback>
                <p:oleObj name="Equation" r:id="rId7" imgW="2984400" imgH="609480" progId="Equation.DSMT4">
                  <p:embed/>
                  <p:pic>
                    <p:nvPicPr>
                      <p:cNvPr id="0" name=""/>
                      <p:cNvPicPr/>
                      <p:nvPr/>
                    </p:nvPicPr>
                    <p:blipFill>
                      <a:blip r:embed="rId8">
                        <a:lum bright="100000"/>
                      </a:blip>
                      <a:stretch>
                        <a:fillRect/>
                      </a:stretch>
                    </p:blipFill>
                    <p:spPr>
                      <a:xfrm>
                        <a:off x="5830169" y="2647367"/>
                        <a:ext cx="5919606" cy="1209111"/>
                      </a:xfrm>
                      <a:prstGeom prst="rect">
                        <a:avLst/>
                      </a:prstGeom>
                    </p:spPr>
                  </p:pic>
                </p:oleObj>
              </mc:Fallback>
            </mc:AlternateContent>
          </a:graphicData>
        </a:graphic>
      </p:graphicFrame>
      <p:sp>
        <p:nvSpPr>
          <p:cNvPr id="50" name="Oval 49"/>
          <p:cNvSpPr/>
          <p:nvPr/>
        </p:nvSpPr>
        <p:spPr>
          <a:xfrm>
            <a:off x="3004980" y="3672409"/>
            <a:ext cx="1250345"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r>
              <a:rPr lang="en-US" dirty="0" smtClean="0"/>
              <a:t>056</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anim calcmode="lin" valueType="num">
                                      <p:cBhvr>
                                        <p:cTn id="15" dur="250" fill="hold"/>
                                        <p:tgtEl>
                                          <p:spTgt spid="9"/>
                                        </p:tgtEl>
                                        <p:attrNameLst>
                                          <p:attrName>ppt_x</p:attrName>
                                        </p:attrNameLst>
                                      </p:cBhvr>
                                      <p:tavLst>
                                        <p:tav tm="0">
                                          <p:val>
                                            <p:strVal val="#ppt_x"/>
                                          </p:val>
                                        </p:tav>
                                        <p:tav tm="100000">
                                          <p:val>
                                            <p:strVal val="#ppt_x"/>
                                          </p:val>
                                        </p:tav>
                                      </p:tavLst>
                                    </p:anim>
                                    <p:anim calcmode="lin" valueType="num">
                                      <p:cBhvr>
                                        <p:cTn id="16"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0" y="1557008"/>
            <a:ext cx="10177219" cy="509443"/>
          </a:xfrm>
          <a:prstGeom prst="rect">
            <a:avLst/>
          </a:prstGeom>
        </p:spPr>
        <p:txBody>
          <a:bodyPr lIns="0" tIns="0" rIns="0" bIns="0" rtlCol="0" anchor="t">
            <a:spAutoFit/>
          </a:bodyPr>
          <a:lstStyle/>
          <a:p>
            <a:pPr algn="ctr">
              <a:lnSpc>
                <a:spcPts val="4175"/>
              </a:lnSpc>
            </a:pPr>
            <a:r>
              <a:rPr lang="en-US" sz="2982">
                <a:solidFill>
                  <a:srgbClr val="FFFFFF"/>
                </a:solidFill>
                <a:latin typeface="Noto Sans Bold"/>
              </a:rPr>
              <a:t>Nguyên lý hoạt động của mô hình neural network</a:t>
            </a:r>
          </a:p>
        </p:txBody>
      </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Lst>
          </a:blip>
          <a:stretch>
            <a:fillRect/>
          </a:stretch>
        </p:blipFill>
        <p:spPr>
          <a:xfrm>
            <a:off x="1625600" y="2142567"/>
            <a:ext cx="7358063" cy="5039549"/>
          </a:xfrm>
          <a:prstGeom prst="rect">
            <a:avLst/>
          </a:prstGeom>
        </p:spPr>
      </p:pic>
      <p:sp>
        <p:nvSpPr>
          <p:cNvPr id="20" name="TextBox 19"/>
          <p:cNvSpPr txBox="1"/>
          <p:nvPr/>
        </p:nvSpPr>
        <p:spPr>
          <a:xfrm flipH="1">
            <a:off x="1480078" y="2280802"/>
            <a:ext cx="762000" cy="369332"/>
          </a:xfrm>
          <a:prstGeom prst="rect">
            <a:avLst/>
          </a:prstGeom>
          <a:noFill/>
        </p:spPr>
        <p:txBody>
          <a:bodyPr wrap="square" rtlCol="0">
            <a:spAutoFit/>
          </a:bodyPr>
          <a:lstStyle/>
          <a:p>
            <a:r>
              <a:rPr lang="vi-VN" smtClean="0"/>
              <a:t>BIAS</a:t>
            </a:r>
            <a:endParaRPr lang="en-US" dirty="0"/>
          </a:p>
        </p:txBody>
      </p:sp>
      <p:sp>
        <p:nvSpPr>
          <p:cNvPr id="22" name="TextBox 21"/>
          <p:cNvSpPr txBox="1"/>
          <p:nvPr/>
        </p:nvSpPr>
        <p:spPr>
          <a:xfrm>
            <a:off x="2229378" y="2286000"/>
            <a:ext cx="381000" cy="369332"/>
          </a:xfrm>
          <a:prstGeom prst="rect">
            <a:avLst/>
          </a:prstGeom>
          <a:noFill/>
        </p:spPr>
        <p:txBody>
          <a:bodyPr wrap="square" rtlCol="0">
            <a:spAutoFit/>
          </a:bodyPr>
          <a:lstStyle/>
          <a:p>
            <a:r>
              <a:rPr lang="vi-VN" smtClean="0"/>
              <a:t>1</a:t>
            </a:r>
            <a:endParaRPr lang="en-US" dirty="0"/>
          </a:p>
        </p:txBody>
      </p:sp>
      <p:sp>
        <p:nvSpPr>
          <p:cNvPr id="24" name="Oval 23"/>
          <p:cNvSpPr/>
          <p:nvPr/>
        </p:nvSpPr>
        <p:spPr>
          <a:xfrm>
            <a:off x="2103434" y="4322129"/>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a:t>
            </a:r>
            <a:endParaRPr lang="en-US" dirty="0"/>
          </a:p>
        </p:txBody>
      </p:sp>
      <p:sp>
        <p:nvSpPr>
          <p:cNvPr id="25" name="Oval 24"/>
          <p:cNvSpPr/>
          <p:nvPr/>
        </p:nvSpPr>
        <p:spPr>
          <a:xfrm>
            <a:off x="2103434" y="323391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endParaRPr lang="en-US" dirty="0"/>
          </a:p>
        </p:txBody>
      </p:sp>
      <p:sp>
        <p:nvSpPr>
          <p:cNvPr id="26" name="Oval 25"/>
          <p:cNvSpPr/>
          <p:nvPr/>
        </p:nvSpPr>
        <p:spPr>
          <a:xfrm>
            <a:off x="2103434" y="5448941"/>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1</a:t>
            </a:r>
            <a:endParaRPr lang="en-US" dirty="0"/>
          </a:p>
        </p:txBody>
      </p:sp>
      <p:sp>
        <p:nvSpPr>
          <p:cNvPr id="27" name="Oval 26"/>
          <p:cNvSpPr/>
          <p:nvPr/>
        </p:nvSpPr>
        <p:spPr>
          <a:xfrm>
            <a:off x="2103434" y="653279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p>
        </p:txBody>
      </p:sp>
      <p:sp>
        <p:nvSpPr>
          <p:cNvPr id="28" name="Oval 27"/>
          <p:cNvSpPr/>
          <p:nvPr/>
        </p:nvSpPr>
        <p:spPr>
          <a:xfrm>
            <a:off x="3400572" y="36776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endParaRPr lang="en-US" dirty="0"/>
          </a:p>
        </p:txBody>
      </p:sp>
      <p:sp>
        <p:nvSpPr>
          <p:cNvPr id="29" name="Oval 28"/>
          <p:cNvSpPr/>
          <p:nvPr/>
        </p:nvSpPr>
        <p:spPr>
          <a:xfrm>
            <a:off x="3400572" y="4375989"/>
            <a:ext cx="892028"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0" name="Oval 29"/>
          <p:cNvSpPr/>
          <p:nvPr/>
        </p:nvSpPr>
        <p:spPr>
          <a:xfrm>
            <a:off x="3396339" y="50584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1" name="Oval 30"/>
          <p:cNvSpPr/>
          <p:nvPr/>
        </p:nvSpPr>
        <p:spPr>
          <a:xfrm>
            <a:off x="3396339" y="5779052"/>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0.3</a:t>
            </a:r>
            <a:endParaRPr lang="en-US" dirty="0"/>
          </a:p>
        </p:txBody>
      </p:sp>
      <p:sp>
        <p:nvSpPr>
          <p:cNvPr id="32" name="Oval 31"/>
          <p:cNvSpPr/>
          <p:nvPr/>
        </p:nvSpPr>
        <p:spPr>
          <a:xfrm>
            <a:off x="3412553" y="29872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0.4</a:t>
            </a:r>
          </a:p>
        </p:txBody>
      </p:sp>
      <p:sp>
        <p:nvSpPr>
          <p:cNvPr id="35" name="Oval 34"/>
          <p:cNvSpPr/>
          <p:nvPr/>
        </p:nvSpPr>
        <p:spPr>
          <a:xfrm>
            <a:off x="7645400" y="4375989"/>
            <a:ext cx="892028" cy="606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1.6</a:t>
            </a:r>
            <a:endParaRPr lang="en-US" dirty="0"/>
          </a:p>
        </p:txBody>
      </p:sp>
      <p:sp>
        <p:nvSpPr>
          <p:cNvPr id="36" name="Oval 35"/>
          <p:cNvSpPr/>
          <p:nvPr/>
        </p:nvSpPr>
        <p:spPr>
          <a:xfrm>
            <a:off x="4313002" y="4053230"/>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w1</a:t>
            </a:r>
            <a:endParaRPr lang="en-US" sz="1000" dirty="0"/>
          </a:p>
        </p:txBody>
      </p:sp>
      <p:sp>
        <p:nvSpPr>
          <p:cNvPr id="37" name="Oval 36"/>
          <p:cNvSpPr/>
          <p:nvPr/>
        </p:nvSpPr>
        <p:spPr>
          <a:xfrm>
            <a:off x="4332332" y="4514688"/>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w2</a:t>
            </a:r>
            <a:endParaRPr lang="en-US" sz="1000" dirty="0"/>
          </a:p>
        </p:txBody>
      </p:sp>
      <p:sp>
        <p:nvSpPr>
          <p:cNvPr id="38" name="Oval 37"/>
          <p:cNvSpPr/>
          <p:nvPr/>
        </p:nvSpPr>
        <p:spPr>
          <a:xfrm>
            <a:off x="4382131" y="494514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w3</a:t>
            </a:r>
          </a:p>
        </p:txBody>
      </p:sp>
      <p:sp>
        <p:nvSpPr>
          <p:cNvPr id="39" name="Oval 38"/>
          <p:cNvSpPr/>
          <p:nvPr/>
        </p:nvSpPr>
        <p:spPr>
          <a:xfrm>
            <a:off x="4394831" y="5364006"/>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w4</a:t>
            </a:r>
            <a:endParaRPr lang="en-US" sz="1000" dirty="0"/>
          </a:p>
        </p:txBody>
      </p:sp>
      <p:sp>
        <p:nvSpPr>
          <p:cNvPr id="40" name="Oval 39"/>
          <p:cNvSpPr/>
          <p:nvPr/>
        </p:nvSpPr>
        <p:spPr>
          <a:xfrm>
            <a:off x="4281471" y="357741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B</a:t>
            </a:r>
          </a:p>
        </p:txBody>
      </p:sp>
      <p:sp>
        <p:nvSpPr>
          <p:cNvPr id="41" name="Oval 40"/>
          <p:cNvSpPr/>
          <p:nvPr/>
        </p:nvSpPr>
        <p:spPr>
          <a:xfrm>
            <a:off x="1608694" y="3535441"/>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t>X1</a:t>
            </a:r>
            <a:endParaRPr lang="vi-VN" sz="1000" dirty="0" smtClean="0"/>
          </a:p>
        </p:txBody>
      </p:sp>
      <p:sp>
        <p:nvSpPr>
          <p:cNvPr id="42" name="Oval 41"/>
          <p:cNvSpPr/>
          <p:nvPr/>
        </p:nvSpPr>
        <p:spPr>
          <a:xfrm>
            <a:off x="1608694" y="4490684"/>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smtClean="0"/>
              <a:t>X2</a:t>
            </a:r>
            <a:endParaRPr lang="vi-VN" sz="1000" dirty="0" smtClean="0"/>
          </a:p>
        </p:txBody>
      </p:sp>
      <p:sp>
        <p:nvSpPr>
          <p:cNvPr id="43" name="Oval 42"/>
          <p:cNvSpPr/>
          <p:nvPr/>
        </p:nvSpPr>
        <p:spPr>
          <a:xfrm>
            <a:off x="1607119" y="5648458"/>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X3</a:t>
            </a:r>
          </a:p>
        </p:txBody>
      </p:sp>
      <p:sp>
        <p:nvSpPr>
          <p:cNvPr id="44" name="Oval 43"/>
          <p:cNvSpPr/>
          <p:nvPr/>
        </p:nvSpPr>
        <p:spPr>
          <a:xfrm>
            <a:off x="1599454" y="6746362"/>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X4</a:t>
            </a:r>
          </a:p>
        </p:txBody>
      </p:sp>
      <p:sp>
        <p:nvSpPr>
          <p:cNvPr id="45" name="Oval 44"/>
          <p:cNvSpPr/>
          <p:nvPr/>
        </p:nvSpPr>
        <p:spPr>
          <a:xfrm>
            <a:off x="7645400" y="5115788"/>
            <a:ext cx="892028" cy="60636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6" name="Oval 45"/>
          <p:cNvSpPr/>
          <p:nvPr/>
        </p:nvSpPr>
        <p:spPr>
          <a:xfrm>
            <a:off x="8488512" y="4749244"/>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a:t>
            </a:r>
          </a:p>
        </p:txBody>
      </p:sp>
      <p:sp>
        <p:nvSpPr>
          <p:cNvPr id="48" name="Oval 47"/>
          <p:cNvSpPr/>
          <p:nvPr/>
        </p:nvSpPr>
        <p:spPr>
          <a:xfrm>
            <a:off x="8515069" y="5460811"/>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pa</a:t>
            </a:r>
            <a:endParaRPr lang="en-US" sz="1000" dirty="0"/>
          </a:p>
        </p:txBody>
      </p:sp>
      <p:graphicFrame>
        <p:nvGraphicFramePr>
          <p:cNvPr id="8" name="Object 7"/>
          <p:cNvGraphicFramePr>
            <a:graphicFrameLocks noChangeAspect="1"/>
          </p:cNvGraphicFramePr>
          <p:nvPr>
            <p:extLst>
              <p:ext uri="{D42A27DB-BD31-4B8C-83A1-F6EECF244321}">
                <p14:modId xmlns:p14="http://schemas.microsoft.com/office/powerpoint/2010/main" val="1311204717"/>
              </p:ext>
            </p:extLst>
          </p:nvPr>
        </p:nvGraphicFramePr>
        <p:xfrm>
          <a:off x="4808538" y="5935663"/>
          <a:ext cx="8024812" cy="1068387"/>
        </p:xfrm>
        <a:graphic>
          <a:graphicData uri="http://schemas.openxmlformats.org/presentationml/2006/ole">
            <mc:AlternateContent xmlns:mc="http://schemas.openxmlformats.org/markup-compatibility/2006">
              <mc:Choice xmlns:v="urn:schemas-microsoft-com:vml" Requires="v">
                <p:oleObj spid="_x0000_s3094" name="Equation" r:id="rId5" imgW="4775040" imgH="634680" progId="Equation.DSMT4">
                  <p:embed/>
                </p:oleObj>
              </mc:Choice>
              <mc:Fallback>
                <p:oleObj name="Equation" r:id="rId5" imgW="4775040" imgH="634680" progId="Equation.DSMT4">
                  <p:embed/>
                  <p:pic>
                    <p:nvPicPr>
                      <p:cNvPr id="8" name="Object 7"/>
                      <p:cNvPicPr/>
                      <p:nvPr/>
                    </p:nvPicPr>
                    <p:blipFill>
                      <a:blip r:embed="rId6">
                        <a:lum bright="100000"/>
                      </a:blip>
                      <a:stretch>
                        <a:fillRect/>
                      </a:stretch>
                    </p:blipFill>
                    <p:spPr>
                      <a:xfrm>
                        <a:off x="4808538" y="5935663"/>
                        <a:ext cx="8024812" cy="10683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83180614"/>
              </p:ext>
            </p:extLst>
          </p:nvPr>
        </p:nvGraphicFramePr>
        <p:xfrm>
          <a:off x="5643563" y="2647950"/>
          <a:ext cx="6296025" cy="1208088"/>
        </p:xfrm>
        <a:graphic>
          <a:graphicData uri="http://schemas.openxmlformats.org/presentationml/2006/ole">
            <mc:AlternateContent xmlns:mc="http://schemas.openxmlformats.org/markup-compatibility/2006">
              <mc:Choice xmlns:v="urn:schemas-microsoft-com:vml" Requires="v">
                <p:oleObj spid="_x0000_s3095" name="Equation" r:id="rId7" imgW="3174840" imgH="609480" progId="Equation.DSMT4">
                  <p:embed/>
                </p:oleObj>
              </mc:Choice>
              <mc:Fallback>
                <p:oleObj name="Equation" r:id="rId7" imgW="3174840" imgH="609480" progId="Equation.DSMT4">
                  <p:embed/>
                  <p:pic>
                    <p:nvPicPr>
                      <p:cNvPr id="9" name="Object 8"/>
                      <p:cNvPicPr/>
                      <p:nvPr/>
                    </p:nvPicPr>
                    <p:blipFill>
                      <a:blip r:embed="rId8">
                        <a:lum bright="100000"/>
                      </a:blip>
                      <a:stretch>
                        <a:fillRect/>
                      </a:stretch>
                    </p:blipFill>
                    <p:spPr>
                      <a:xfrm>
                        <a:off x="5643563" y="2647950"/>
                        <a:ext cx="6296025" cy="1208088"/>
                      </a:xfrm>
                      <a:prstGeom prst="rect">
                        <a:avLst/>
                      </a:prstGeom>
                    </p:spPr>
                  </p:pic>
                </p:oleObj>
              </mc:Fallback>
            </mc:AlternateContent>
          </a:graphicData>
        </a:graphic>
      </p:graphicFrame>
      <p:sp>
        <p:nvSpPr>
          <p:cNvPr id="50" name="Oval 49"/>
          <p:cNvSpPr/>
          <p:nvPr/>
        </p:nvSpPr>
        <p:spPr>
          <a:xfrm>
            <a:off x="3004980" y="3672409"/>
            <a:ext cx="1250345"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r>
              <a:rPr lang="en-US" dirty="0" smtClean="0"/>
              <a:t>056</a:t>
            </a:r>
            <a:endParaRPr lang="en-US" dirty="0"/>
          </a:p>
        </p:txBody>
      </p:sp>
      <p:sp>
        <p:nvSpPr>
          <p:cNvPr id="47" name="Oval 46"/>
          <p:cNvSpPr/>
          <p:nvPr/>
        </p:nvSpPr>
        <p:spPr>
          <a:xfrm>
            <a:off x="2965508" y="4379029"/>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-0.2028</a:t>
            </a:r>
            <a:endParaRPr lang="en-US" dirty="0"/>
          </a:p>
        </p:txBody>
      </p:sp>
    </p:spTree>
    <p:extLst>
      <p:ext uri="{BB962C8B-B14F-4D97-AF65-F5344CB8AC3E}">
        <p14:creationId xmlns:p14="http://schemas.microsoft.com/office/powerpoint/2010/main" val="50146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anim calcmode="lin" valueType="num">
                                      <p:cBhvr>
                                        <p:cTn id="15" dur="250" fill="hold"/>
                                        <p:tgtEl>
                                          <p:spTgt spid="9"/>
                                        </p:tgtEl>
                                        <p:attrNameLst>
                                          <p:attrName>ppt_x</p:attrName>
                                        </p:attrNameLst>
                                      </p:cBhvr>
                                      <p:tavLst>
                                        <p:tav tm="0">
                                          <p:val>
                                            <p:strVal val="#ppt_x"/>
                                          </p:val>
                                        </p:tav>
                                        <p:tav tm="100000">
                                          <p:val>
                                            <p:strVal val="#ppt_x"/>
                                          </p:val>
                                        </p:tav>
                                      </p:tavLst>
                                    </p:anim>
                                    <p:anim calcmode="lin" valueType="num">
                                      <p:cBhvr>
                                        <p:cTn id="16"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0" y="1557008"/>
            <a:ext cx="10177219" cy="509443"/>
          </a:xfrm>
          <a:prstGeom prst="rect">
            <a:avLst/>
          </a:prstGeom>
        </p:spPr>
        <p:txBody>
          <a:bodyPr lIns="0" tIns="0" rIns="0" bIns="0" rtlCol="0" anchor="t">
            <a:spAutoFit/>
          </a:bodyPr>
          <a:lstStyle/>
          <a:p>
            <a:pPr algn="ctr">
              <a:lnSpc>
                <a:spcPts val="4175"/>
              </a:lnSpc>
            </a:pPr>
            <a:r>
              <a:rPr lang="en-US" sz="2982">
                <a:solidFill>
                  <a:srgbClr val="FFFFFF"/>
                </a:solidFill>
                <a:latin typeface="Noto Sans Bold"/>
              </a:rPr>
              <a:t>Nguyên lý hoạt động của mô hình neural network</a:t>
            </a:r>
          </a:p>
        </p:txBody>
      </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Lst>
          </a:blip>
          <a:stretch>
            <a:fillRect/>
          </a:stretch>
        </p:blipFill>
        <p:spPr>
          <a:xfrm>
            <a:off x="1625600" y="2142567"/>
            <a:ext cx="7358063" cy="5039549"/>
          </a:xfrm>
          <a:prstGeom prst="rect">
            <a:avLst/>
          </a:prstGeom>
        </p:spPr>
      </p:pic>
      <p:sp>
        <p:nvSpPr>
          <p:cNvPr id="20" name="TextBox 19"/>
          <p:cNvSpPr txBox="1"/>
          <p:nvPr/>
        </p:nvSpPr>
        <p:spPr>
          <a:xfrm flipH="1">
            <a:off x="1480078" y="2280802"/>
            <a:ext cx="762000" cy="369332"/>
          </a:xfrm>
          <a:prstGeom prst="rect">
            <a:avLst/>
          </a:prstGeom>
          <a:noFill/>
        </p:spPr>
        <p:txBody>
          <a:bodyPr wrap="square" rtlCol="0">
            <a:spAutoFit/>
          </a:bodyPr>
          <a:lstStyle/>
          <a:p>
            <a:r>
              <a:rPr lang="vi-VN" smtClean="0"/>
              <a:t>BIAS</a:t>
            </a:r>
            <a:endParaRPr lang="en-US" dirty="0"/>
          </a:p>
        </p:txBody>
      </p:sp>
      <p:sp>
        <p:nvSpPr>
          <p:cNvPr id="22" name="TextBox 21"/>
          <p:cNvSpPr txBox="1"/>
          <p:nvPr/>
        </p:nvSpPr>
        <p:spPr>
          <a:xfrm>
            <a:off x="2229378" y="2286000"/>
            <a:ext cx="381000" cy="369332"/>
          </a:xfrm>
          <a:prstGeom prst="rect">
            <a:avLst/>
          </a:prstGeom>
          <a:noFill/>
        </p:spPr>
        <p:txBody>
          <a:bodyPr wrap="square" rtlCol="0">
            <a:spAutoFit/>
          </a:bodyPr>
          <a:lstStyle/>
          <a:p>
            <a:r>
              <a:rPr lang="vi-VN" smtClean="0"/>
              <a:t>1</a:t>
            </a:r>
            <a:endParaRPr lang="en-US" dirty="0"/>
          </a:p>
        </p:txBody>
      </p:sp>
      <p:sp>
        <p:nvSpPr>
          <p:cNvPr id="24" name="Oval 23"/>
          <p:cNvSpPr/>
          <p:nvPr/>
        </p:nvSpPr>
        <p:spPr>
          <a:xfrm>
            <a:off x="2103434" y="4322129"/>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a:t>
            </a:r>
            <a:endParaRPr lang="en-US" dirty="0"/>
          </a:p>
        </p:txBody>
      </p:sp>
      <p:sp>
        <p:nvSpPr>
          <p:cNvPr id="25" name="Oval 24"/>
          <p:cNvSpPr/>
          <p:nvPr/>
        </p:nvSpPr>
        <p:spPr>
          <a:xfrm>
            <a:off x="2103434" y="323391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endParaRPr lang="en-US" dirty="0"/>
          </a:p>
        </p:txBody>
      </p:sp>
      <p:sp>
        <p:nvSpPr>
          <p:cNvPr id="26" name="Oval 25"/>
          <p:cNvSpPr/>
          <p:nvPr/>
        </p:nvSpPr>
        <p:spPr>
          <a:xfrm>
            <a:off x="2103434" y="5448941"/>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1</a:t>
            </a:r>
            <a:endParaRPr lang="en-US" dirty="0"/>
          </a:p>
        </p:txBody>
      </p:sp>
      <p:sp>
        <p:nvSpPr>
          <p:cNvPr id="27" name="Oval 26"/>
          <p:cNvSpPr/>
          <p:nvPr/>
        </p:nvSpPr>
        <p:spPr>
          <a:xfrm>
            <a:off x="2103434" y="653279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p>
        </p:txBody>
      </p:sp>
      <p:sp>
        <p:nvSpPr>
          <p:cNvPr id="28" name="Oval 27"/>
          <p:cNvSpPr/>
          <p:nvPr/>
        </p:nvSpPr>
        <p:spPr>
          <a:xfrm>
            <a:off x="3400572" y="36776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endParaRPr lang="en-US" dirty="0"/>
          </a:p>
        </p:txBody>
      </p:sp>
      <p:sp>
        <p:nvSpPr>
          <p:cNvPr id="29" name="Oval 28"/>
          <p:cNvSpPr/>
          <p:nvPr/>
        </p:nvSpPr>
        <p:spPr>
          <a:xfrm>
            <a:off x="3400572" y="4375989"/>
            <a:ext cx="892028"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0" name="Oval 29"/>
          <p:cNvSpPr/>
          <p:nvPr/>
        </p:nvSpPr>
        <p:spPr>
          <a:xfrm>
            <a:off x="3396339" y="50584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1" name="Oval 30"/>
          <p:cNvSpPr/>
          <p:nvPr/>
        </p:nvSpPr>
        <p:spPr>
          <a:xfrm>
            <a:off x="3396339" y="5779052"/>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0.3</a:t>
            </a:r>
            <a:endParaRPr lang="en-US" dirty="0"/>
          </a:p>
        </p:txBody>
      </p:sp>
      <p:sp>
        <p:nvSpPr>
          <p:cNvPr id="32" name="Oval 31"/>
          <p:cNvSpPr/>
          <p:nvPr/>
        </p:nvSpPr>
        <p:spPr>
          <a:xfrm>
            <a:off x="3412553" y="29872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0.4</a:t>
            </a:r>
          </a:p>
        </p:txBody>
      </p:sp>
      <p:sp>
        <p:nvSpPr>
          <p:cNvPr id="35" name="Oval 34"/>
          <p:cNvSpPr/>
          <p:nvPr/>
        </p:nvSpPr>
        <p:spPr>
          <a:xfrm>
            <a:off x="7645400" y="4375989"/>
            <a:ext cx="892028" cy="606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1.6</a:t>
            </a:r>
            <a:endParaRPr lang="en-US" dirty="0"/>
          </a:p>
        </p:txBody>
      </p:sp>
      <p:sp>
        <p:nvSpPr>
          <p:cNvPr id="36" name="Oval 35"/>
          <p:cNvSpPr/>
          <p:nvPr/>
        </p:nvSpPr>
        <p:spPr>
          <a:xfrm>
            <a:off x="4313002" y="4053230"/>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w1</a:t>
            </a:r>
            <a:endParaRPr lang="en-US" sz="1000" dirty="0"/>
          </a:p>
        </p:txBody>
      </p:sp>
      <p:sp>
        <p:nvSpPr>
          <p:cNvPr id="37" name="Oval 36"/>
          <p:cNvSpPr/>
          <p:nvPr/>
        </p:nvSpPr>
        <p:spPr>
          <a:xfrm>
            <a:off x="4332332" y="4514688"/>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w2</a:t>
            </a:r>
            <a:endParaRPr lang="en-US" sz="1000" dirty="0"/>
          </a:p>
        </p:txBody>
      </p:sp>
      <p:sp>
        <p:nvSpPr>
          <p:cNvPr id="38" name="Oval 37"/>
          <p:cNvSpPr/>
          <p:nvPr/>
        </p:nvSpPr>
        <p:spPr>
          <a:xfrm>
            <a:off x="4382131" y="494514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w3</a:t>
            </a:r>
          </a:p>
        </p:txBody>
      </p:sp>
      <p:sp>
        <p:nvSpPr>
          <p:cNvPr id="39" name="Oval 38"/>
          <p:cNvSpPr/>
          <p:nvPr/>
        </p:nvSpPr>
        <p:spPr>
          <a:xfrm>
            <a:off x="4394831" y="5364006"/>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w4</a:t>
            </a:r>
            <a:endParaRPr lang="en-US" sz="1000" dirty="0"/>
          </a:p>
        </p:txBody>
      </p:sp>
      <p:sp>
        <p:nvSpPr>
          <p:cNvPr id="40" name="Oval 39"/>
          <p:cNvSpPr/>
          <p:nvPr/>
        </p:nvSpPr>
        <p:spPr>
          <a:xfrm>
            <a:off x="4281471" y="357741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B</a:t>
            </a:r>
          </a:p>
        </p:txBody>
      </p:sp>
      <p:sp>
        <p:nvSpPr>
          <p:cNvPr id="41" name="Oval 40"/>
          <p:cNvSpPr/>
          <p:nvPr/>
        </p:nvSpPr>
        <p:spPr>
          <a:xfrm>
            <a:off x="1608694" y="3535441"/>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t>X1</a:t>
            </a:r>
            <a:endParaRPr lang="vi-VN" sz="1000" dirty="0" smtClean="0"/>
          </a:p>
        </p:txBody>
      </p:sp>
      <p:sp>
        <p:nvSpPr>
          <p:cNvPr id="42" name="Oval 41"/>
          <p:cNvSpPr/>
          <p:nvPr/>
        </p:nvSpPr>
        <p:spPr>
          <a:xfrm>
            <a:off x="1608694" y="4490684"/>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smtClean="0"/>
              <a:t>X2</a:t>
            </a:r>
            <a:endParaRPr lang="vi-VN" sz="1000" dirty="0" smtClean="0"/>
          </a:p>
        </p:txBody>
      </p:sp>
      <p:sp>
        <p:nvSpPr>
          <p:cNvPr id="43" name="Oval 42"/>
          <p:cNvSpPr/>
          <p:nvPr/>
        </p:nvSpPr>
        <p:spPr>
          <a:xfrm>
            <a:off x="1607119" y="5648458"/>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X3</a:t>
            </a:r>
          </a:p>
        </p:txBody>
      </p:sp>
      <p:sp>
        <p:nvSpPr>
          <p:cNvPr id="44" name="Oval 43"/>
          <p:cNvSpPr/>
          <p:nvPr/>
        </p:nvSpPr>
        <p:spPr>
          <a:xfrm>
            <a:off x="1599454" y="6746362"/>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X4</a:t>
            </a:r>
          </a:p>
        </p:txBody>
      </p:sp>
      <p:sp>
        <p:nvSpPr>
          <p:cNvPr id="45" name="Oval 44"/>
          <p:cNvSpPr/>
          <p:nvPr/>
        </p:nvSpPr>
        <p:spPr>
          <a:xfrm>
            <a:off x="7645400" y="5115788"/>
            <a:ext cx="892028" cy="60636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6" name="Oval 45"/>
          <p:cNvSpPr/>
          <p:nvPr/>
        </p:nvSpPr>
        <p:spPr>
          <a:xfrm>
            <a:off x="8488512" y="4749244"/>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a:t>
            </a:r>
          </a:p>
        </p:txBody>
      </p:sp>
      <p:sp>
        <p:nvSpPr>
          <p:cNvPr id="48" name="Oval 47"/>
          <p:cNvSpPr/>
          <p:nvPr/>
        </p:nvSpPr>
        <p:spPr>
          <a:xfrm>
            <a:off x="8515069" y="5460811"/>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pa</a:t>
            </a:r>
            <a:endParaRPr lang="en-US" sz="1000" dirty="0"/>
          </a:p>
        </p:txBody>
      </p:sp>
      <p:graphicFrame>
        <p:nvGraphicFramePr>
          <p:cNvPr id="8" name="Object 7"/>
          <p:cNvGraphicFramePr>
            <a:graphicFrameLocks noChangeAspect="1"/>
          </p:cNvGraphicFramePr>
          <p:nvPr>
            <p:extLst>
              <p:ext uri="{D42A27DB-BD31-4B8C-83A1-F6EECF244321}">
                <p14:modId xmlns:p14="http://schemas.microsoft.com/office/powerpoint/2010/main" val="1968347803"/>
              </p:ext>
            </p:extLst>
          </p:nvPr>
        </p:nvGraphicFramePr>
        <p:xfrm>
          <a:off x="4829175" y="5935663"/>
          <a:ext cx="7981950" cy="1068387"/>
        </p:xfrm>
        <a:graphic>
          <a:graphicData uri="http://schemas.openxmlformats.org/presentationml/2006/ole">
            <mc:AlternateContent xmlns:mc="http://schemas.openxmlformats.org/markup-compatibility/2006">
              <mc:Choice xmlns:v="urn:schemas-microsoft-com:vml" Requires="v">
                <p:oleObj spid="_x0000_s4118" name="Equation" r:id="rId5" imgW="4749480" imgH="634680" progId="Equation.DSMT4">
                  <p:embed/>
                </p:oleObj>
              </mc:Choice>
              <mc:Fallback>
                <p:oleObj name="Equation" r:id="rId5" imgW="4749480" imgH="634680" progId="Equation.DSMT4">
                  <p:embed/>
                  <p:pic>
                    <p:nvPicPr>
                      <p:cNvPr id="8" name="Object 7"/>
                      <p:cNvPicPr/>
                      <p:nvPr/>
                    </p:nvPicPr>
                    <p:blipFill>
                      <a:blip r:embed="rId6">
                        <a:lum bright="100000"/>
                      </a:blip>
                      <a:stretch>
                        <a:fillRect/>
                      </a:stretch>
                    </p:blipFill>
                    <p:spPr>
                      <a:xfrm>
                        <a:off x="4829175" y="5935663"/>
                        <a:ext cx="7981950" cy="10683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880574483"/>
              </p:ext>
            </p:extLst>
          </p:nvPr>
        </p:nvGraphicFramePr>
        <p:xfrm>
          <a:off x="5756275" y="2647950"/>
          <a:ext cx="6069013" cy="1208088"/>
        </p:xfrm>
        <a:graphic>
          <a:graphicData uri="http://schemas.openxmlformats.org/presentationml/2006/ole">
            <mc:AlternateContent xmlns:mc="http://schemas.openxmlformats.org/markup-compatibility/2006">
              <mc:Choice xmlns:v="urn:schemas-microsoft-com:vml" Requires="v">
                <p:oleObj spid="_x0000_s4119" name="Equation" r:id="rId7" imgW="3060360" imgH="609480" progId="Equation.DSMT4">
                  <p:embed/>
                </p:oleObj>
              </mc:Choice>
              <mc:Fallback>
                <p:oleObj name="Equation" r:id="rId7" imgW="3060360" imgH="609480" progId="Equation.DSMT4">
                  <p:embed/>
                  <p:pic>
                    <p:nvPicPr>
                      <p:cNvPr id="9" name="Object 8"/>
                      <p:cNvPicPr/>
                      <p:nvPr/>
                    </p:nvPicPr>
                    <p:blipFill>
                      <a:blip r:embed="rId8">
                        <a:lum bright="100000"/>
                      </a:blip>
                      <a:stretch>
                        <a:fillRect/>
                      </a:stretch>
                    </p:blipFill>
                    <p:spPr>
                      <a:xfrm>
                        <a:off x="5756275" y="2647950"/>
                        <a:ext cx="6069013" cy="1208088"/>
                      </a:xfrm>
                      <a:prstGeom prst="rect">
                        <a:avLst/>
                      </a:prstGeom>
                    </p:spPr>
                  </p:pic>
                </p:oleObj>
              </mc:Fallback>
            </mc:AlternateContent>
          </a:graphicData>
        </a:graphic>
      </p:graphicFrame>
      <p:sp>
        <p:nvSpPr>
          <p:cNvPr id="50" name="Oval 49"/>
          <p:cNvSpPr/>
          <p:nvPr/>
        </p:nvSpPr>
        <p:spPr>
          <a:xfrm>
            <a:off x="3004980" y="3672409"/>
            <a:ext cx="1250345"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r>
              <a:rPr lang="en-US" dirty="0" smtClean="0"/>
              <a:t>056</a:t>
            </a:r>
            <a:endParaRPr lang="en-US" dirty="0"/>
          </a:p>
        </p:txBody>
      </p:sp>
      <p:sp>
        <p:nvSpPr>
          <p:cNvPr id="47" name="Oval 46"/>
          <p:cNvSpPr/>
          <p:nvPr/>
        </p:nvSpPr>
        <p:spPr>
          <a:xfrm>
            <a:off x="2965508" y="4379029"/>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-0.2028</a:t>
            </a:r>
            <a:endParaRPr lang="en-US" dirty="0"/>
          </a:p>
        </p:txBody>
      </p:sp>
      <p:sp>
        <p:nvSpPr>
          <p:cNvPr id="49" name="Oval 48"/>
          <p:cNvSpPr/>
          <p:nvPr/>
        </p:nvSpPr>
        <p:spPr>
          <a:xfrm>
            <a:off x="2965508" y="5065644"/>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0.2028</a:t>
            </a:r>
            <a:endParaRPr lang="en-US" dirty="0"/>
          </a:p>
        </p:txBody>
      </p:sp>
    </p:spTree>
    <p:extLst>
      <p:ext uri="{BB962C8B-B14F-4D97-AF65-F5344CB8AC3E}">
        <p14:creationId xmlns:p14="http://schemas.microsoft.com/office/powerpoint/2010/main" val="416237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anim calcmode="lin" valueType="num">
                                      <p:cBhvr>
                                        <p:cTn id="15" dur="250" fill="hold"/>
                                        <p:tgtEl>
                                          <p:spTgt spid="9"/>
                                        </p:tgtEl>
                                        <p:attrNameLst>
                                          <p:attrName>ppt_x</p:attrName>
                                        </p:attrNameLst>
                                      </p:cBhvr>
                                      <p:tavLst>
                                        <p:tav tm="0">
                                          <p:val>
                                            <p:strVal val="#ppt_x"/>
                                          </p:val>
                                        </p:tav>
                                        <p:tav tm="100000">
                                          <p:val>
                                            <p:strVal val="#ppt_x"/>
                                          </p:val>
                                        </p:tav>
                                      </p:tavLst>
                                    </p:anim>
                                    <p:anim calcmode="lin" valueType="num">
                                      <p:cBhvr>
                                        <p:cTn id="16"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0" y="1557008"/>
            <a:ext cx="10177219" cy="509443"/>
          </a:xfrm>
          <a:prstGeom prst="rect">
            <a:avLst/>
          </a:prstGeom>
        </p:spPr>
        <p:txBody>
          <a:bodyPr lIns="0" tIns="0" rIns="0" bIns="0" rtlCol="0" anchor="t">
            <a:spAutoFit/>
          </a:bodyPr>
          <a:lstStyle/>
          <a:p>
            <a:pPr algn="ctr">
              <a:lnSpc>
                <a:spcPts val="4175"/>
              </a:lnSpc>
            </a:pPr>
            <a:r>
              <a:rPr lang="en-US" sz="2982">
                <a:solidFill>
                  <a:srgbClr val="FFFFFF"/>
                </a:solidFill>
                <a:latin typeface="Noto Sans Bold"/>
              </a:rPr>
              <a:t>Nguyên lý hoạt động của mô hình neural network</a:t>
            </a:r>
          </a:p>
        </p:txBody>
      </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Lst>
          </a:blip>
          <a:stretch>
            <a:fillRect/>
          </a:stretch>
        </p:blipFill>
        <p:spPr>
          <a:xfrm>
            <a:off x="1625600" y="2142567"/>
            <a:ext cx="7358063" cy="5039549"/>
          </a:xfrm>
          <a:prstGeom prst="rect">
            <a:avLst/>
          </a:prstGeom>
        </p:spPr>
      </p:pic>
      <p:sp>
        <p:nvSpPr>
          <p:cNvPr id="20" name="TextBox 19"/>
          <p:cNvSpPr txBox="1"/>
          <p:nvPr/>
        </p:nvSpPr>
        <p:spPr>
          <a:xfrm flipH="1">
            <a:off x="1480078" y="2280802"/>
            <a:ext cx="762000" cy="369332"/>
          </a:xfrm>
          <a:prstGeom prst="rect">
            <a:avLst/>
          </a:prstGeom>
          <a:noFill/>
        </p:spPr>
        <p:txBody>
          <a:bodyPr wrap="square" rtlCol="0">
            <a:spAutoFit/>
          </a:bodyPr>
          <a:lstStyle/>
          <a:p>
            <a:r>
              <a:rPr lang="vi-VN" smtClean="0"/>
              <a:t>BIAS</a:t>
            </a:r>
            <a:endParaRPr lang="en-US" dirty="0"/>
          </a:p>
        </p:txBody>
      </p:sp>
      <p:sp>
        <p:nvSpPr>
          <p:cNvPr id="22" name="TextBox 21"/>
          <p:cNvSpPr txBox="1"/>
          <p:nvPr/>
        </p:nvSpPr>
        <p:spPr>
          <a:xfrm>
            <a:off x="2229378" y="2286000"/>
            <a:ext cx="381000" cy="369332"/>
          </a:xfrm>
          <a:prstGeom prst="rect">
            <a:avLst/>
          </a:prstGeom>
          <a:noFill/>
        </p:spPr>
        <p:txBody>
          <a:bodyPr wrap="square" rtlCol="0">
            <a:spAutoFit/>
          </a:bodyPr>
          <a:lstStyle/>
          <a:p>
            <a:r>
              <a:rPr lang="vi-VN" smtClean="0"/>
              <a:t>1</a:t>
            </a:r>
            <a:endParaRPr lang="en-US" dirty="0"/>
          </a:p>
        </p:txBody>
      </p:sp>
      <p:sp>
        <p:nvSpPr>
          <p:cNvPr id="24" name="Oval 23"/>
          <p:cNvSpPr/>
          <p:nvPr/>
        </p:nvSpPr>
        <p:spPr>
          <a:xfrm>
            <a:off x="2103434" y="4322129"/>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a:t>
            </a:r>
            <a:endParaRPr lang="en-US" dirty="0"/>
          </a:p>
        </p:txBody>
      </p:sp>
      <p:sp>
        <p:nvSpPr>
          <p:cNvPr id="25" name="Oval 24"/>
          <p:cNvSpPr/>
          <p:nvPr/>
        </p:nvSpPr>
        <p:spPr>
          <a:xfrm>
            <a:off x="2103434" y="323391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endParaRPr lang="en-US" dirty="0"/>
          </a:p>
        </p:txBody>
      </p:sp>
      <p:sp>
        <p:nvSpPr>
          <p:cNvPr id="26" name="Oval 25"/>
          <p:cNvSpPr/>
          <p:nvPr/>
        </p:nvSpPr>
        <p:spPr>
          <a:xfrm>
            <a:off x="2103434" y="5448941"/>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1</a:t>
            </a:r>
            <a:endParaRPr lang="en-US" dirty="0"/>
          </a:p>
        </p:txBody>
      </p:sp>
      <p:sp>
        <p:nvSpPr>
          <p:cNvPr id="27" name="Oval 26"/>
          <p:cNvSpPr/>
          <p:nvPr/>
        </p:nvSpPr>
        <p:spPr>
          <a:xfrm>
            <a:off x="2103434" y="653279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p>
        </p:txBody>
      </p:sp>
      <p:sp>
        <p:nvSpPr>
          <p:cNvPr id="28" name="Oval 27"/>
          <p:cNvSpPr/>
          <p:nvPr/>
        </p:nvSpPr>
        <p:spPr>
          <a:xfrm>
            <a:off x="3400572" y="36776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endParaRPr lang="en-US" dirty="0"/>
          </a:p>
        </p:txBody>
      </p:sp>
      <p:sp>
        <p:nvSpPr>
          <p:cNvPr id="29" name="Oval 28"/>
          <p:cNvSpPr/>
          <p:nvPr/>
        </p:nvSpPr>
        <p:spPr>
          <a:xfrm>
            <a:off x="3400572" y="4375989"/>
            <a:ext cx="892028"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0" name="Oval 29"/>
          <p:cNvSpPr/>
          <p:nvPr/>
        </p:nvSpPr>
        <p:spPr>
          <a:xfrm>
            <a:off x="3396339" y="50584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1" name="Oval 30"/>
          <p:cNvSpPr/>
          <p:nvPr/>
        </p:nvSpPr>
        <p:spPr>
          <a:xfrm>
            <a:off x="3396339" y="5779052"/>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0.3</a:t>
            </a:r>
            <a:endParaRPr lang="en-US" dirty="0"/>
          </a:p>
        </p:txBody>
      </p:sp>
      <p:sp>
        <p:nvSpPr>
          <p:cNvPr id="32" name="Oval 31"/>
          <p:cNvSpPr/>
          <p:nvPr/>
        </p:nvSpPr>
        <p:spPr>
          <a:xfrm>
            <a:off x="3412553" y="29872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0.4</a:t>
            </a:r>
          </a:p>
        </p:txBody>
      </p:sp>
      <p:sp>
        <p:nvSpPr>
          <p:cNvPr id="35" name="Oval 34"/>
          <p:cNvSpPr/>
          <p:nvPr/>
        </p:nvSpPr>
        <p:spPr>
          <a:xfrm>
            <a:off x="7645400" y="4375989"/>
            <a:ext cx="892028" cy="606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1.6</a:t>
            </a:r>
            <a:endParaRPr lang="en-US" dirty="0"/>
          </a:p>
        </p:txBody>
      </p:sp>
      <p:sp>
        <p:nvSpPr>
          <p:cNvPr id="36" name="Oval 35"/>
          <p:cNvSpPr/>
          <p:nvPr/>
        </p:nvSpPr>
        <p:spPr>
          <a:xfrm>
            <a:off x="4313002" y="4053230"/>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w1</a:t>
            </a:r>
            <a:endParaRPr lang="en-US" sz="1000" dirty="0"/>
          </a:p>
        </p:txBody>
      </p:sp>
      <p:sp>
        <p:nvSpPr>
          <p:cNvPr id="37" name="Oval 36"/>
          <p:cNvSpPr/>
          <p:nvPr/>
        </p:nvSpPr>
        <p:spPr>
          <a:xfrm>
            <a:off x="4332332" y="4514688"/>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w2</a:t>
            </a:r>
            <a:endParaRPr lang="en-US" sz="1000" dirty="0"/>
          </a:p>
        </p:txBody>
      </p:sp>
      <p:sp>
        <p:nvSpPr>
          <p:cNvPr id="38" name="Oval 37"/>
          <p:cNvSpPr/>
          <p:nvPr/>
        </p:nvSpPr>
        <p:spPr>
          <a:xfrm>
            <a:off x="4382131" y="494514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w3</a:t>
            </a:r>
          </a:p>
        </p:txBody>
      </p:sp>
      <p:sp>
        <p:nvSpPr>
          <p:cNvPr id="39" name="Oval 38"/>
          <p:cNvSpPr/>
          <p:nvPr/>
        </p:nvSpPr>
        <p:spPr>
          <a:xfrm>
            <a:off x="4394831" y="5364006"/>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w4</a:t>
            </a:r>
            <a:endParaRPr lang="en-US" sz="1000" dirty="0"/>
          </a:p>
        </p:txBody>
      </p:sp>
      <p:sp>
        <p:nvSpPr>
          <p:cNvPr id="40" name="Oval 39"/>
          <p:cNvSpPr/>
          <p:nvPr/>
        </p:nvSpPr>
        <p:spPr>
          <a:xfrm>
            <a:off x="4281471" y="357741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B</a:t>
            </a:r>
          </a:p>
        </p:txBody>
      </p:sp>
      <p:sp>
        <p:nvSpPr>
          <p:cNvPr id="41" name="Oval 40"/>
          <p:cNvSpPr/>
          <p:nvPr/>
        </p:nvSpPr>
        <p:spPr>
          <a:xfrm>
            <a:off x="1608694" y="3535441"/>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t>X1</a:t>
            </a:r>
            <a:endParaRPr lang="vi-VN" sz="1000" dirty="0" smtClean="0"/>
          </a:p>
        </p:txBody>
      </p:sp>
      <p:sp>
        <p:nvSpPr>
          <p:cNvPr id="42" name="Oval 41"/>
          <p:cNvSpPr/>
          <p:nvPr/>
        </p:nvSpPr>
        <p:spPr>
          <a:xfrm>
            <a:off x="1608694" y="4490684"/>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smtClean="0"/>
              <a:t>X2</a:t>
            </a:r>
            <a:endParaRPr lang="vi-VN" sz="1000" dirty="0" smtClean="0"/>
          </a:p>
        </p:txBody>
      </p:sp>
      <p:sp>
        <p:nvSpPr>
          <p:cNvPr id="43" name="Oval 42"/>
          <p:cNvSpPr/>
          <p:nvPr/>
        </p:nvSpPr>
        <p:spPr>
          <a:xfrm>
            <a:off x="1607119" y="5648458"/>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X3</a:t>
            </a:r>
          </a:p>
        </p:txBody>
      </p:sp>
      <p:sp>
        <p:nvSpPr>
          <p:cNvPr id="44" name="Oval 43"/>
          <p:cNvSpPr/>
          <p:nvPr/>
        </p:nvSpPr>
        <p:spPr>
          <a:xfrm>
            <a:off x="1599454" y="6746362"/>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X4</a:t>
            </a:r>
          </a:p>
        </p:txBody>
      </p:sp>
      <p:sp>
        <p:nvSpPr>
          <p:cNvPr id="45" name="Oval 44"/>
          <p:cNvSpPr/>
          <p:nvPr/>
        </p:nvSpPr>
        <p:spPr>
          <a:xfrm>
            <a:off x="7645400" y="5115788"/>
            <a:ext cx="892028" cy="60636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6" name="Oval 45"/>
          <p:cNvSpPr/>
          <p:nvPr/>
        </p:nvSpPr>
        <p:spPr>
          <a:xfrm>
            <a:off x="8488512" y="4749244"/>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a:t>
            </a:r>
          </a:p>
        </p:txBody>
      </p:sp>
      <p:sp>
        <p:nvSpPr>
          <p:cNvPr id="48" name="Oval 47"/>
          <p:cNvSpPr/>
          <p:nvPr/>
        </p:nvSpPr>
        <p:spPr>
          <a:xfrm>
            <a:off x="8515069" y="5460811"/>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pa</a:t>
            </a:r>
            <a:endParaRPr lang="en-US" sz="1000" dirty="0"/>
          </a:p>
        </p:txBody>
      </p:sp>
      <p:graphicFrame>
        <p:nvGraphicFramePr>
          <p:cNvPr id="8" name="Object 7"/>
          <p:cNvGraphicFramePr>
            <a:graphicFrameLocks noChangeAspect="1"/>
          </p:cNvGraphicFramePr>
          <p:nvPr>
            <p:extLst>
              <p:ext uri="{D42A27DB-BD31-4B8C-83A1-F6EECF244321}">
                <p14:modId xmlns:p14="http://schemas.microsoft.com/office/powerpoint/2010/main" val="3873985916"/>
              </p:ext>
            </p:extLst>
          </p:nvPr>
        </p:nvGraphicFramePr>
        <p:xfrm>
          <a:off x="4808538" y="5935663"/>
          <a:ext cx="8024812" cy="1068387"/>
        </p:xfrm>
        <a:graphic>
          <a:graphicData uri="http://schemas.openxmlformats.org/presentationml/2006/ole">
            <mc:AlternateContent xmlns:mc="http://schemas.openxmlformats.org/markup-compatibility/2006">
              <mc:Choice xmlns:v="urn:schemas-microsoft-com:vml" Requires="v">
                <p:oleObj spid="_x0000_s5140" name="Equation" r:id="rId5" imgW="4775040" imgH="634680" progId="Equation.DSMT4">
                  <p:embed/>
                </p:oleObj>
              </mc:Choice>
              <mc:Fallback>
                <p:oleObj name="Equation" r:id="rId5" imgW="4775040" imgH="634680" progId="Equation.DSMT4">
                  <p:embed/>
                  <p:pic>
                    <p:nvPicPr>
                      <p:cNvPr id="8" name="Object 7"/>
                      <p:cNvPicPr/>
                      <p:nvPr/>
                    </p:nvPicPr>
                    <p:blipFill>
                      <a:blip r:embed="rId6">
                        <a:lum bright="100000"/>
                      </a:blip>
                      <a:stretch>
                        <a:fillRect/>
                      </a:stretch>
                    </p:blipFill>
                    <p:spPr>
                      <a:xfrm>
                        <a:off x="4808538" y="5935663"/>
                        <a:ext cx="8024812" cy="10683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232838916"/>
              </p:ext>
            </p:extLst>
          </p:nvPr>
        </p:nvGraphicFramePr>
        <p:xfrm>
          <a:off x="5730875" y="2647950"/>
          <a:ext cx="6119813" cy="1208088"/>
        </p:xfrm>
        <a:graphic>
          <a:graphicData uri="http://schemas.openxmlformats.org/presentationml/2006/ole">
            <mc:AlternateContent xmlns:mc="http://schemas.openxmlformats.org/markup-compatibility/2006">
              <mc:Choice xmlns:v="urn:schemas-microsoft-com:vml" Requires="v">
                <p:oleObj spid="_x0000_s5141" name="Equation" r:id="rId7" imgW="3085920" imgH="609480" progId="Equation.DSMT4">
                  <p:embed/>
                </p:oleObj>
              </mc:Choice>
              <mc:Fallback>
                <p:oleObj name="Equation" r:id="rId7" imgW="3085920" imgH="609480" progId="Equation.DSMT4">
                  <p:embed/>
                  <p:pic>
                    <p:nvPicPr>
                      <p:cNvPr id="9" name="Object 8"/>
                      <p:cNvPicPr/>
                      <p:nvPr/>
                    </p:nvPicPr>
                    <p:blipFill>
                      <a:blip r:embed="rId8">
                        <a:lum bright="100000"/>
                      </a:blip>
                      <a:stretch>
                        <a:fillRect/>
                      </a:stretch>
                    </p:blipFill>
                    <p:spPr>
                      <a:xfrm>
                        <a:off x="5730875" y="2647950"/>
                        <a:ext cx="6119813" cy="1208088"/>
                      </a:xfrm>
                      <a:prstGeom prst="rect">
                        <a:avLst/>
                      </a:prstGeom>
                    </p:spPr>
                  </p:pic>
                </p:oleObj>
              </mc:Fallback>
            </mc:AlternateContent>
          </a:graphicData>
        </a:graphic>
      </p:graphicFrame>
      <p:sp>
        <p:nvSpPr>
          <p:cNvPr id="50" name="Oval 49"/>
          <p:cNvSpPr/>
          <p:nvPr/>
        </p:nvSpPr>
        <p:spPr>
          <a:xfrm>
            <a:off x="3004980" y="3672409"/>
            <a:ext cx="1250345"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r>
              <a:rPr lang="en-US" dirty="0" smtClean="0"/>
              <a:t>056</a:t>
            </a:r>
            <a:endParaRPr lang="en-US" dirty="0"/>
          </a:p>
        </p:txBody>
      </p:sp>
      <p:sp>
        <p:nvSpPr>
          <p:cNvPr id="47" name="Oval 46"/>
          <p:cNvSpPr/>
          <p:nvPr/>
        </p:nvSpPr>
        <p:spPr>
          <a:xfrm>
            <a:off x="2965508" y="4379029"/>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-0.2028</a:t>
            </a:r>
            <a:endParaRPr lang="en-US" dirty="0"/>
          </a:p>
        </p:txBody>
      </p:sp>
      <p:sp>
        <p:nvSpPr>
          <p:cNvPr id="49" name="Oval 48"/>
          <p:cNvSpPr/>
          <p:nvPr/>
        </p:nvSpPr>
        <p:spPr>
          <a:xfrm>
            <a:off x="2965508" y="5065644"/>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0.2028</a:t>
            </a:r>
            <a:endParaRPr lang="en-US" dirty="0"/>
          </a:p>
        </p:txBody>
      </p:sp>
      <p:sp>
        <p:nvSpPr>
          <p:cNvPr id="51" name="Oval 50"/>
          <p:cNvSpPr/>
          <p:nvPr/>
        </p:nvSpPr>
        <p:spPr>
          <a:xfrm>
            <a:off x="2984488" y="5767176"/>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0.3056</a:t>
            </a:r>
            <a:endParaRPr lang="en-US" dirty="0"/>
          </a:p>
        </p:txBody>
      </p:sp>
    </p:spTree>
    <p:extLst>
      <p:ext uri="{BB962C8B-B14F-4D97-AF65-F5344CB8AC3E}">
        <p14:creationId xmlns:p14="http://schemas.microsoft.com/office/powerpoint/2010/main" val="376899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anim calcmode="lin" valueType="num">
                                      <p:cBhvr>
                                        <p:cTn id="15" dur="250" fill="hold"/>
                                        <p:tgtEl>
                                          <p:spTgt spid="9"/>
                                        </p:tgtEl>
                                        <p:attrNameLst>
                                          <p:attrName>ppt_x</p:attrName>
                                        </p:attrNameLst>
                                      </p:cBhvr>
                                      <p:tavLst>
                                        <p:tav tm="0">
                                          <p:val>
                                            <p:strVal val="#ppt_x"/>
                                          </p:val>
                                        </p:tav>
                                        <p:tav tm="100000">
                                          <p:val>
                                            <p:strVal val="#ppt_x"/>
                                          </p:val>
                                        </p:tav>
                                      </p:tavLst>
                                    </p:anim>
                                    <p:anim calcmode="lin" valueType="num">
                                      <p:cBhvr>
                                        <p:cTn id="16"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0" y="1557008"/>
            <a:ext cx="10177219" cy="509443"/>
          </a:xfrm>
          <a:prstGeom prst="rect">
            <a:avLst/>
          </a:prstGeom>
        </p:spPr>
        <p:txBody>
          <a:bodyPr lIns="0" tIns="0" rIns="0" bIns="0" rtlCol="0" anchor="t">
            <a:spAutoFit/>
          </a:bodyPr>
          <a:lstStyle/>
          <a:p>
            <a:pPr algn="ctr">
              <a:lnSpc>
                <a:spcPts val="4175"/>
              </a:lnSpc>
            </a:pPr>
            <a:r>
              <a:rPr lang="en-US" sz="2982">
                <a:solidFill>
                  <a:srgbClr val="FFFFFF"/>
                </a:solidFill>
                <a:latin typeface="Noto Sans Bold"/>
              </a:rPr>
              <a:t>Nguyên lý hoạt động của mô hình neural network</a:t>
            </a:r>
          </a:p>
        </p:txBody>
      </p:sp>
      <p:pic>
        <p:nvPicPr>
          <p:cNvPr id="19" name="Picture 18"/>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Lst>
          </a:blip>
          <a:stretch>
            <a:fillRect/>
          </a:stretch>
        </p:blipFill>
        <p:spPr>
          <a:xfrm>
            <a:off x="1625600" y="2142567"/>
            <a:ext cx="7358063" cy="5039549"/>
          </a:xfrm>
          <a:prstGeom prst="rect">
            <a:avLst/>
          </a:prstGeom>
        </p:spPr>
      </p:pic>
      <p:sp>
        <p:nvSpPr>
          <p:cNvPr id="20" name="TextBox 19"/>
          <p:cNvSpPr txBox="1"/>
          <p:nvPr/>
        </p:nvSpPr>
        <p:spPr>
          <a:xfrm flipH="1">
            <a:off x="1480078" y="2280802"/>
            <a:ext cx="762000" cy="369332"/>
          </a:xfrm>
          <a:prstGeom prst="rect">
            <a:avLst/>
          </a:prstGeom>
          <a:noFill/>
        </p:spPr>
        <p:txBody>
          <a:bodyPr wrap="square" rtlCol="0">
            <a:spAutoFit/>
          </a:bodyPr>
          <a:lstStyle/>
          <a:p>
            <a:r>
              <a:rPr lang="vi-VN" smtClean="0"/>
              <a:t>BIAS</a:t>
            </a:r>
            <a:endParaRPr lang="en-US" dirty="0"/>
          </a:p>
        </p:txBody>
      </p:sp>
      <p:sp>
        <p:nvSpPr>
          <p:cNvPr id="22" name="TextBox 21"/>
          <p:cNvSpPr txBox="1"/>
          <p:nvPr/>
        </p:nvSpPr>
        <p:spPr>
          <a:xfrm>
            <a:off x="2229378" y="2286000"/>
            <a:ext cx="381000" cy="369332"/>
          </a:xfrm>
          <a:prstGeom prst="rect">
            <a:avLst/>
          </a:prstGeom>
          <a:noFill/>
        </p:spPr>
        <p:txBody>
          <a:bodyPr wrap="square" rtlCol="0">
            <a:spAutoFit/>
          </a:bodyPr>
          <a:lstStyle/>
          <a:p>
            <a:r>
              <a:rPr lang="vi-VN" smtClean="0"/>
              <a:t>1</a:t>
            </a:r>
            <a:endParaRPr lang="en-US" dirty="0"/>
          </a:p>
        </p:txBody>
      </p:sp>
      <p:sp>
        <p:nvSpPr>
          <p:cNvPr id="24" name="Oval 23"/>
          <p:cNvSpPr/>
          <p:nvPr/>
        </p:nvSpPr>
        <p:spPr>
          <a:xfrm>
            <a:off x="2103434" y="4322129"/>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a:t>
            </a:r>
            <a:endParaRPr lang="en-US" dirty="0"/>
          </a:p>
        </p:txBody>
      </p:sp>
      <p:sp>
        <p:nvSpPr>
          <p:cNvPr id="25" name="Oval 24"/>
          <p:cNvSpPr/>
          <p:nvPr/>
        </p:nvSpPr>
        <p:spPr>
          <a:xfrm>
            <a:off x="2103434" y="323391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endParaRPr lang="en-US" dirty="0"/>
          </a:p>
        </p:txBody>
      </p:sp>
      <p:sp>
        <p:nvSpPr>
          <p:cNvPr id="26" name="Oval 25"/>
          <p:cNvSpPr/>
          <p:nvPr/>
        </p:nvSpPr>
        <p:spPr>
          <a:xfrm>
            <a:off x="2103434" y="5448941"/>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1</a:t>
            </a:r>
            <a:endParaRPr lang="en-US" dirty="0"/>
          </a:p>
        </p:txBody>
      </p:sp>
      <p:sp>
        <p:nvSpPr>
          <p:cNvPr id="27" name="Oval 26"/>
          <p:cNvSpPr/>
          <p:nvPr/>
        </p:nvSpPr>
        <p:spPr>
          <a:xfrm>
            <a:off x="2103434" y="653279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p>
        </p:txBody>
      </p:sp>
      <p:sp>
        <p:nvSpPr>
          <p:cNvPr id="28" name="Oval 27"/>
          <p:cNvSpPr/>
          <p:nvPr/>
        </p:nvSpPr>
        <p:spPr>
          <a:xfrm>
            <a:off x="3400572" y="36776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endParaRPr lang="en-US" dirty="0"/>
          </a:p>
        </p:txBody>
      </p:sp>
      <p:sp>
        <p:nvSpPr>
          <p:cNvPr id="29" name="Oval 28"/>
          <p:cNvSpPr/>
          <p:nvPr/>
        </p:nvSpPr>
        <p:spPr>
          <a:xfrm>
            <a:off x="3400572" y="4375989"/>
            <a:ext cx="892028"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0" name="Oval 29"/>
          <p:cNvSpPr/>
          <p:nvPr/>
        </p:nvSpPr>
        <p:spPr>
          <a:xfrm>
            <a:off x="3396339" y="50584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1" name="Oval 30"/>
          <p:cNvSpPr/>
          <p:nvPr/>
        </p:nvSpPr>
        <p:spPr>
          <a:xfrm>
            <a:off x="3396339" y="5779052"/>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0.3</a:t>
            </a:r>
            <a:endParaRPr lang="en-US" dirty="0"/>
          </a:p>
        </p:txBody>
      </p:sp>
      <p:sp>
        <p:nvSpPr>
          <p:cNvPr id="32" name="Oval 31"/>
          <p:cNvSpPr/>
          <p:nvPr/>
        </p:nvSpPr>
        <p:spPr>
          <a:xfrm>
            <a:off x="3412553" y="29872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0.4</a:t>
            </a:r>
          </a:p>
        </p:txBody>
      </p:sp>
      <p:sp>
        <p:nvSpPr>
          <p:cNvPr id="35" name="Oval 34"/>
          <p:cNvSpPr/>
          <p:nvPr/>
        </p:nvSpPr>
        <p:spPr>
          <a:xfrm>
            <a:off x="7645400" y="4375989"/>
            <a:ext cx="892028" cy="606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1.6</a:t>
            </a:r>
            <a:endParaRPr lang="en-US" dirty="0"/>
          </a:p>
        </p:txBody>
      </p:sp>
      <p:sp>
        <p:nvSpPr>
          <p:cNvPr id="36" name="Oval 35"/>
          <p:cNvSpPr/>
          <p:nvPr/>
        </p:nvSpPr>
        <p:spPr>
          <a:xfrm>
            <a:off x="4313002" y="4053230"/>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w1</a:t>
            </a:r>
            <a:endParaRPr lang="en-US" sz="1000" dirty="0"/>
          </a:p>
        </p:txBody>
      </p:sp>
      <p:sp>
        <p:nvSpPr>
          <p:cNvPr id="37" name="Oval 36"/>
          <p:cNvSpPr/>
          <p:nvPr/>
        </p:nvSpPr>
        <p:spPr>
          <a:xfrm>
            <a:off x="4332332" y="4514688"/>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w2</a:t>
            </a:r>
            <a:endParaRPr lang="en-US" sz="1000" dirty="0"/>
          </a:p>
        </p:txBody>
      </p:sp>
      <p:sp>
        <p:nvSpPr>
          <p:cNvPr id="38" name="Oval 37"/>
          <p:cNvSpPr/>
          <p:nvPr/>
        </p:nvSpPr>
        <p:spPr>
          <a:xfrm>
            <a:off x="4382131" y="494514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w3</a:t>
            </a:r>
          </a:p>
        </p:txBody>
      </p:sp>
      <p:sp>
        <p:nvSpPr>
          <p:cNvPr id="39" name="Oval 38"/>
          <p:cNvSpPr/>
          <p:nvPr/>
        </p:nvSpPr>
        <p:spPr>
          <a:xfrm>
            <a:off x="4394831" y="5364006"/>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w4</a:t>
            </a:r>
            <a:endParaRPr lang="en-US" sz="1000" dirty="0"/>
          </a:p>
        </p:txBody>
      </p:sp>
      <p:sp>
        <p:nvSpPr>
          <p:cNvPr id="40" name="Oval 39"/>
          <p:cNvSpPr/>
          <p:nvPr/>
        </p:nvSpPr>
        <p:spPr>
          <a:xfrm>
            <a:off x="4281471" y="357741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B</a:t>
            </a:r>
          </a:p>
        </p:txBody>
      </p:sp>
      <p:sp>
        <p:nvSpPr>
          <p:cNvPr id="41" name="Oval 40"/>
          <p:cNvSpPr/>
          <p:nvPr/>
        </p:nvSpPr>
        <p:spPr>
          <a:xfrm>
            <a:off x="1608694" y="3535441"/>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t>X1</a:t>
            </a:r>
            <a:endParaRPr lang="vi-VN" sz="1000" dirty="0" smtClean="0"/>
          </a:p>
        </p:txBody>
      </p:sp>
      <p:sp>
        <p:nvSpPr>
          <p:cNvPr id="42" name="Oval 41"/>
          <p:cNvSpPr/>
          <p:nvPr/>
        </p:nvSpPr>
        <p:spPr>
          <a:xfrm>
            <a:off x="1608694" y="4490684"/>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smtClean="0"/>
              <a:t>X2</a:t>
            </a:r>
            <a:endParaRPr lang="vi-VN" sz="1000" dirty="0" smtClean="0"/>
          </a:p>
        </p:txBody>
      </p:sp>
      <p:sp>
        <p:nvSpPr>
          <p:cNvPr id="43" name="Oval 42"/>
          <p:cNvSpPr/>
          <p:nvPr/>
        </p:nvSpPr>
        <p:spPr>
          <a:xfrm>
            <a:off x="1607119" y="5648458"/>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X3</a:t>
            </a:r>
          </a:p>
        </p:txBody>
      </p:sp>
      <p:sp>
        <p:nvSpPr>
          <p:cNvPr id="44" name="Oval 43"/>
          <p:cNvSpPr/>
          <p:nvPr/>
        </p:nvSpPr>
        <p:spPr>
          <a:xfrm>
            <a:off x="1599454" y="6746362"/>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X4</a:t>
            </a:r>
          </a:p>
        </p:txBody>
      </p:sp>
      <p:sp>
        <p:nvSpPr>
          <p:cNvPr id="45" name="Oval 44"/>
          <p:cNvSpPr/>
          <p:nvPr/>
        </p:nvSpPr>
        <p:spPr>
          <a:xfrm>
            <a:off x="7645400" y="5115788"/>
            <a:ext cx="892028" cy="60636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6" name="Oval 45"/>
          <p:cNvSpPr/>
          <p:nvPr/>
        </p:nvSpPr>
        <p:spPr>
          <a:xfrm>
            <a:off x="8488512" y="4749244"/>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a:t>
            </a:r>
          </a:p>
        </p:txBody>
      </p:sp>
      <p:sp>
        <p:nvSpPr>
          <p:cNvPr id="48" name="Oval 47"/>
          <p:cNvSpPr/>
          <p:nvPr/>
        </p:nvSpPr>
        <p:spPr>
          <a:xfrm>
            <a:off x="8515069" y="5460811"/>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pa</a:t>
            </a:r>
            <a:endParaRPr lang="en-US" sz="1000" dirty="0"/>
          </a:p>
        </p:txBody>
      </p:sp>
      <p:graphicFrame>
        <p:nvGraphicFramePr>
          <p:cNvPr id="8" name="Object 7"/>
          <p:cNvGraphicFramePr>
            <a:graphicFrameLocks noChangeAspect="1"/>
          </p:cNvGraphicFramePr>
          <p:nvPr>
            <p:extLst>
              <p:ext uri="{D42A27DB-BD31-4B8C-83A1-F6EECF244321}">
                <p14:modId xmlns:p14="http://schemas.microsoft.com/office/powerpoint/2010/main" val="1430569438"/>
              </p:ext>
            </p:extLst>
          </p:nvPr>
        </p:nvGraphicFramePr>
        <p:xfrm>
          <a:off x="4967288" y="5935663"/>
          <a:ext cx="7705725" cy="1068387"/>
        </p:xfrm>
        <a:graphic>
          <a:graphicData uri="http://schemas.openxmlformats.org/presentationml/2006/ole">
            <mc:AlternateContent xmlns:mc="http://schemas.openxmlformats.org/markup-compatibility/2006">
              <mc:Choice xmlns:v="urn:schemas-microsoft-com:vml" Requires="v">
                <p:oleObj spid="_x0000_s6166" name="Equation" r:id="rId5" imgW="4584600" imgH="634680" progId="Equation.DSMT4">
                  <p:embed/>
                </p:oleObj>
              </mc:Choice>
              <mc:Fallback>
                <p:oleObj name="Equation" r:id="rId5" imgW="4584600" imgH="634680" progId="Equation.DSMT4">
                  <p:embed/>
                  <p:pic>
                    <p:nvPicPr>
                      <p:cNvPr id="8" name="Object 7"/>
                      <p:cNvPicPr/>
                      <p:nvPr/>
                    </p:nvPicPr>
                    <p:blipFill>
                      <a:blip r:embed="rId6">
                        <a:lum bright="100000"/>
                      </a:blip>
                      <a:stretch>
                        <a:fillRect/>
                      </a:stretch>
                    </p:blipFill>
                    <p:spPr>
                      <a:xfrm>
                        <a:off x="4967288" y="5935663"/>
                        <a:ext cx="7705725" cy="1068387"/>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70152873"/>
              </p:ext>
            </p:extLst>
          </p:nvPr>
        </p:nvGraphicFramePr>
        <p:xfrm>
          <a:off x="6032500" y="2647950"/>
          <a:ext cx="5516563" cy="1208088"/>
        </p:xfrm>
        <a:graphic>
          <a:graphicData uri="http://schemas.openxmlformats.org/presentationml/2006/ole">
            <mc:AlternateContent xmlns:mc="http://schemas.openxmlformats.org/markup-compatibility/2006">
              <mc:Choice xmlns:v="urn:schemas-microsoft-com:vml" Requires="v">
                <p:oleObj spid="_x0000_s6167" name="Equation" r:id="rId7" imgW="2781000" imgH="609480" progId="Equation.DSMT4">
                  <p:embed/>
                </p:oleObj>
              </mc:Choice>
              <mc:Fallback>
                <p:oleObj name="Equation" r:id="rId7" imgW="2781000" imgH="609480" progId="Equation.DSMT4">
                  <p:embed/>
                  <p:pic>
                    <p:nvPicPr>
                      <p:cNvPr id="9" name="Object 8"/>
                      <p:cNvPicPr/>
                      <p:nvPr/>
                    </p:nvPicPr>
                    <p:blipFill>
                      <a:blip r:embed="rId8">
                        <a:lum bright="100000"/>
                      </a:blip>
                      <a:stretch>
                        <a:fillRect/>
                      </a:stretch>
                    </p:blipFill>
                    <p:spPr>
                      <a:xfrm>
                        <a:off x="6032500" y="2647950"/>
                        <a:ext cx="5516563" cy="1208088"/>
                      </a:xfrm>
                      <a:prstGeom prst="rect">
                        <a:avLst/>
                      </a:prstGeom>
                    </p:spPr>
                  </p:pic>
                </p:oleObj>
              </mc:Fallback>
            </mc:AlternateContent>
          </a:graphicData>
        </a:graphic>
      </p:graphicFrame>
      <p:sp>
        <p:nvSpPr>
          <p:cNvPr id="50" name="Oval 49"/>
          <p:cNvSpPr/>
          <p:nvPr/>
        </p:nvSpPr>
        <p:spPr>
          <a:xfrm>
            <a:off x="3004980" y="3672409"/>
            <a:ext cx="1250345"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r>
              <a:rPr lang="en-US" dirty="0" smtClean="0"/>
              <a:t>056</a:t>
            </a:r>
            <a:endParaRPr lang="en-US" dirty="0"/>
          </a:p>
        </p:txBody>
      </p:sp>
      <p:sp>
        <p:nvSpPr>
          <p:cNvPr id="47" name="Oval 46"/>
          <p:cNvSpPr/>
          <p:nvPr/>
        </p:nvSpPr>
        <p:spPr>
          <a:xfrm>
            <a:off x="2965508" y="4379029"/>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-0.2028</a:t>
            </a:r>
            <a:endParaRPr lang="en-US" dirty="0"/>
          </a:p>
        </p:txBody>
      </p:sp>
      <p:sp>
        <p:nvSpPr>
          <p:cNvPr id="49" name="Oval 48"/>
          <p:cNvSpPr/>
          <p:nvPr/>
        </p:nvSpPr>
        <p:spPr>
          <a:xfrm>
            <a:off x="2965508" y="5065644"/>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0.2028</a:t>
            </a:r>
            <a:endParaRPr lang="en-US" dirty="0"/>
          </a:p>
        </p:txBody>
      </p:sp>
      <p:sp>
        <p:nvSpPr>
          <p:cNvPr id="51" name="Oval 50"/>
          <p:cNvSpPr/>
          <p:nvPr/>
        </p:nvSpPr>
        <p:spPr>
          <a:xfrm>
            <a:off x="2984488" y="5767176"/>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0.3056</a:t>
            </a:r>
            <a:endParaRPr lang="en-US" dirty="0"/>
          </a:p>
        </p:txBody>
      </p:sp>
      <p:sp>
        <p:nvSpPr>
          <p:cNvPr id="52" name="Oval 51"/>
          <p:cNvSpPr/>
          <p:nvPr/>
        </p:nvSpPr>
        <p:spPr>
          <a:xfrm>
            <a:off x="2980300" y="2966632"/>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0.4028</a:t>
            </a:r>
            <a:endParaRPr lang="en-US" dirty="0"/>
          </a:p>
        </p:txBody>
      </p:sp>
    </p:spTree>
    <p:extLst>
      <p:ext uri="{BB962C8B-B14F-4D97-AF65-F5344CB8AC3E}">
        <p14:creationId xmlns:p14="http://schemas.microsoft.com/office/powerpoint/2010/main" val="255637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50"/>
                                        <p:tgtEl>
                                          <p:spTgt spid="9"/>
                                        </p:tgtEl>
                                      </p:cBhvr>
                                    </p:animEffect>
                                    <p:anim calcmode="lin" valueType="num">
                                      <p:cBhvr>
                                        <p:cTn id="15" dur="250" fill="hold"/>
                                        <p:tgtEl>
                                          <p:spTgt spid="9"/>
                                        </p:tgtEl>
                                        <p:attrNameLst>
                                          <p:attrName>ppt_x</p:attrName>
                                        </p:attrNameLst>
                                      </p:cBhvr>
                                      <p:tavLst>
                                        <p:tav tm="0">
                                          <p:val>
                                            <p:strVal val="#ppt_x"/>
                                          </p:val>
                                        </p:tav>
                                        <p:tav tm="100000">
                                          <p:val>
                                            <p:strVal val="#ppt_x"/>
                                          </p:val>
                                        </p:tav>
                                      </p:tavLst>
                                    </p:anim>
                                    <p:anim calcmode="lin" valueType="num">
                                      <p:cBhvr>
                                        <p:cTn id="16"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0" y="1557008"/>
            <a:ext cx="10177219" cy="509443"/>
          </a:xfrm>
          <a:prstGeom prst="rect">
            <a:avLst/>
          </a:prstGeom>
        </p:spPr>
        <p:txBody>
          <a:bodyPr lIns="0" tIns="0" rIns="0" bIns="0" rtlCol="0" anchor="t">
            <a:spAutoFit/>
          </a:bodyPr>
          <a:lstStyle/>
          <a:p>
            <a:pPr algn="ctr">
              <a:lnSpc>
                <a:spcPts val="4175"/>
              </a:lnSpc>
            </a:pPr>
            <a:r>
              <a:rPr lang="en-US" sz="2982">
                <a:solidFill>
                  <a:srgbClr val="FFFFFF"/>
                </a:solidFill>
                <a:latin typeface="Noto Sans Bold"/>
              </a:rPr>
              <a:t>Nguyên lý hoạt động của mô hình neural network</a:t>
            </a:r>
          </a:p>
        </p:txBody>
      </p:sp>
      <p:pic>
        <p:nvPicPr>
          <p:cNvPr id="19" name="Picture 18"/>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00" contrast="100000"/>
                    </a14:imgEffect>
                  </a14:imgLayer>
                </a14:imgProps>
              </a:ext>
            </a:extLst>
          </a:blip>
          <a:stretch>
            <a:fillRect/>
          </a:stretch>
        </p:blipFill>
        <p:spPr>
          <a:xfrm>
            <a:off x="1625600" y="2142567"/>
            <a:ext cx="7358063" cy="5039549"/>
          </a:xfrm>
          <a:prstGeom prst="rect">
            <a:avLst/>
          </a:prstGeom>
        </p:spPr>
      </p:pic>
      <p:sp>
        <p:nvSpPr>
          <p:cNvPr id="20" name="TextBox 19"/>
          <p:cNvSpPr txBox="1"/>
          <p:nvPr/>
        </p:nvSpPr>
        <p:spPr>
          <a:xfrm flipH="1">
            <a:off x="1480078" y="2280802"/>
            <a:ext cx="762000" cy="369332"/>
          </a:xfrm>
          <a:prstGeom prst="rect">
            <a:avLst/>
          </a:prstGeom>
          <a:noFill/>
        </p:spPr>
        <p:txBody>
          <a:bodyPr wrap="square" rtlCol="0">
            <a:spAutoFit/>
          </a:bodyPr>
          <a:lstStyle/>
          <a:p>
            <a:r>
              <a:rPr lang="vi-VN" smtClean="0"/>
              <a:t>BIAS</a:t>
            </a:r>
            <a:endParaRPr lang="en-US" dirty="0"/>
          </a:p>
        </p:txBody>
      </p:sp>
      <p:sp>
        <p:nvSpPr>
          <p:cNvPr id="22" name="TextBox 21"/>
          <p:cNvSpPr txBox="1"/>
          <p:nvPr/>
        </p:nvSpPr>
        <p:spPr>
          <a:xfrm>
            <a:off x="2229378" y="2286000"/>
            <a:ext cx="381000" cy="369332"/>
          </a:xfrm>
          <a:prstGeom prst="rect">
            <a:avLst/>
          </a:prstGeom>
          <a:noFill/>
        </p:spPr>
        <p:txBody>
          <a:bodyPr wrap="square" rtlCol="0">
            <a:spAutoFit/>
          </a:bodyPr>
          <a:lstStyle/>
          <a:p>
            <a:r>
              <a:rPr lang="vi-VN" smtClean="0"/>
              <a:t>1</a:t>
            </a:r>
            <a:endParaRPr lang="en-US" dirty="0"/>
          </a:p>
        </p:txBody>
      </p:sp>
      <p:sp>
        <p:nvSpPr>
          <p:cNvPr id="24" name="Oval 23"/>
          <p:cNvSpPr/>
          <p:nvPr/>
        </p:nvSpPr>
        <p:spPr>
          <a:xfrm>
            <a:off x="2103434" y="4322129"/>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a:t>
            </a:r>
            <a:endParaRPr lang="en-US" dirty="0"/>
          </a:p>
        </p:txBody>
      </p:sp>
      <p:sp>
        <p:nvSpPr>
          <p:cNvPr id="25" name="Oval 24"/>
          <p:cNvSpPr/>
          <p:nvPr/>
        </p:nvSpPr>
        <p:spPr>
          <a:xfrm>
            <a:off x="2103434" y="323391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endParaRPr lang="en-US" dirty="0"/>
          </a:p>
        </p:txBody>
      </p:sp>
      <p:sp>
        <p:nvSpPr>
          <p:cNvPr id="26" name="Oval 25"/>
          <p:cNvSpPr/>
          <p:nvPr/>
        </p:nvSpPr>
        <p:spPr>
          <a:xfrm>
            <a:off x="2103434" y="5448941"/>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1</a:t>
            </a:r>
            <a:endParaRPr lang="en-US" dirty="0"/>
          </a:p>
        </p:txBody>
      </p:sp>
      <p:sp>
        <p:nvSpPr>
          <p:cNvPr id="27" name="Oval 26"/>
          <p:cNvSpPr/>
          <p:nvPr/>
        </p:nvSpPr>
        <p:spPr>
          <a:xfrm>
            <a:off x="2103434" y="6532798"/>
            <a:ext cx="551922" cy="606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2</a:t>
            </a:r>
          </a:p>
        </p:txBody>
      </p:sp>
      <p:sp>
        <p:nvSpPr>
          <p:cNvPr id="28" name="Oval 27"/>
          <p:cNvSpPr/>
          <p:nvPr/>
        </p:nvSpPr>
        <p:spPr>
          <a:xfrm>
            <a:off x="3400572" y="36776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endParaRPr lang="en-US" dirty="0"/>
          </a:p>
        </p:txBody>
      </p:sp>
      <p:sp>
        <p:nvSpPr>
          <p:cNvPr id="29" name="Oval 28"/>
          <p:cNvSpPr/>
          <p:nvPr/>
        </p:nvSpPr>
        <p:spPr>
          <a:xfrm>
            <a:off x="3400572" y="4375989"/>
            <a:ext cx="892028"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0" name="Oval 29"/>
          <p:cNvSpPr/>
          <p:nvPr/>
        </p:nvSpPr>
        <p:spPr>
          <a:xfrm>
            <a:off x="3396339" y="50584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0.2</a:t>
            </a:r>
            <a:endParaRPr lang="en-US" dirty="0"/>
          </a:p>
        </p:txBody>
      </p:sp>
      <p:sp>
        <p:nvSpPr>
          <p:cNvPr id="31" name="Oval 30"/>
          <p:cNvSpPr/>
          <p:nvPr/>
        </p:nvSpPr>
        <p:spPr>
          <a:xfrm>
            <a:off x="3396339" y="5779052"/>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0.3</a:t>
            </a:r>
            <a:endParaRPr lang="en-US" dirty="0"/>
          </a:p>
        </p:txBody>
      </p:sp>
      <p:sp>
        <p:nvSpPr>
          <p:cNvPr id="32" name="Oval 31"/>
          <p:cNvSpPr/>
          <p:nvPr/>
        </p:nvSpPr>
        <p:spPr>
          <a:xfrm>
            <a:off x="3412553" y="2987267"/>
            <a:ext cx="760075" cy="606362"/>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0.4</a:t>
            </a:r>
          </a:p>
        </p:txBody>
      </p:sp>
      <p:sp>
        <p:nvSpPr>
          <p:cNvPr id="35" name="Oval 34"/>
          <p:cNvSpPr/>
          <p:nvPr/>
        </p:nvSpPr>
        <p:spPr>
          <a:xfrm>
            <a:off x="7645400" y="4375989"/>
            <a:ext cx="892028" cy="606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1.6</a:t>
            </a:r>
            <a:endParaRPr lang="en-US" dirty="0"/>
          </a:p>
        </p:txBody>
      </p:sp>
      <p:sp>
        <p:nvSpPr>
          <p:cNvPr id="36" name="Oval 35"/>
          <p:cNvSpPr/>
          <p:nvPr/>
        </p:nvSpPr>
        <p:spPr>
          <a:xfrm>
            <a:off x="4313002" y="4053230"/>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w1</a:t>
            </a:r>
            <a:endParaRPr lang="en-US" sz="1000" dirty="0"/>
          </a:p>
        </p:txBody>
      </p:sp>
      <p:sp>
        <p:nvSpPr>
          <p:cNvPr id="37" name="Oval 36"/>
          <p:cNvSpPr/>
          <p:nvPr/>
        </p:nvSpPr>
        <p:spPr>
          <a:xfrm>
            <a:off x="4332332" y="4514688"/>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w2</a:t>
            </a:r>
            <a:endParaRPr lang="en-US" sz="1000" dirty="0"/>
          </a:p>
        </p:txBody>
      </p:sp>
      <p:sp>
        <p:nvSpPr>
          <p:cNvPr id="38" name="Oval 37"/>
          <p:cNvSpPr/>
          <p:nvPr/>
        </p:nvSpPr>
        <p:spPr>
          <a:xfrm>
            <a:off x="4382131" y="494514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w3</a:t>
            </a:r>
          </a:p>
        </p:txBody>
      </p:sp>
      <p:sp>
        <p:nvSpPr>
          <p:cNvPr id="39" name="Oval 38"/>
          <p:cNvSpPr/>
          <p:nvPr/>
        </p:nvSpPr>
        <p:spPr>
          <a:xfrm>
            <a:off x="4394831" y="5364006"/>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w4</a:t>
            </a:r>
            <a:endParaRPr lang="en-US" sz="1000" dirty="0"/>
          </a:p>
        </p:txBody>
      </p:sp>
      <p:sp>
        <p:nvSpPr>
          <p:cNvPr id="40" name="Oval 39"/>
          <p:cNvSpPr/>
          <p:nvPr/>
        </p:nvSpPr>
        <p:spPr>
          <a:xfrm>
            <a:off x="4281471" y="3577412"/>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B</a:t>
            </a:r>
          </a:p>
        </p:txBody>
      </p:sp>
      <p:sp>
        <p:nvSpPr>
          <p:cNvPr id="41" name="Oval 40"/>
          <p:cNvSpPr/>
          <p:nvPr/>
        </p:nvSpPr>
        <p:spPr>
          <a:xfrm>
            <a:off x="1608694" y="3535441"/>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a:t>X1</a:t>
            </a:r>
            <a:endParaRPr lang="vi-VN" sz="1000" dirty="0" smtClean="0"/>
          </a:p>
        </p:txBody>
      </p:sp>
      <p:sp>
        <p:nvSpPr>
          <p:cNvPr id="42" name="Oval 41"/>
          <p:cNvSpPr/>
          <p:nvPr/>
        </p:nvSpPr>
        <p:spPr>
          <a:xfrm>
            <a:off x="1608694" y="4490684"/>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smtClean="0"/>
              <a:t>X2</a:t>
            </a:r>
            <a:endParaRPr lang="vi-VN" sz="1000" dirty="0" smtClean="0"/>
          </a:p>
        </p:txBody>
      </p:sp>
      <p:sp>
        <p:nvSpPr>
          <p:cNvPr id="43" name="Oval 42"/>
          <p:cNvSpPr/>
          <p:nvPr/>
        </p:nvSpPr>
        <p:spPr>
          <a:xfrm>
            <a:off x="1607119" y="5648458"/>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X3</a:t>
            </a:r>
          </a:p>
        </p:txBody>
      </p:sp>
      <p:sp>
        <p:nvSpPr>
          <p:cNvPr id="44" name="Oval 43"/>
          <p:cNvSpPr/>
          <p:nvPr/>
        </p:nvSpPr>
        <p:spPr>
          <a:xfrm>
            <a:off x="1599454" y="6746362"/>
            <a:ext cx="494740" cy="284452"/>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000" dirty="0" smtClean="0"/>
              <a:t>X4</a:t>
            </a:r>
          </a:p>
        </p:txBody>
      </p:sp>
      <p:sp>
        <p:nvSpPr>
          <p:cNvPr id="45" name="Oval 44"/>
          <p:cNvSpPr/>
          <p:nvPr/>
        </p:nvSpPr>
        <p:spPr>
          <a:xfrm>
            <a:off x="7645400" y="5115788"/>
            <a:ext cx="892028" cy="606362"/>
          </a:xfrm>
          <a:prstGeom prst="ellipse">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6" name="Oval 45"/>
          <p:cNvSpPr/>
          <p:nvPr/>
        </p:nvSpPr>
        <p:spPr>
          <a:xfrm>
            <a:off x="8488512" y="4749244"/>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a:t>
            </a:r>
          </a:p>
        </p:txBody>
      </p:sp>
      <p:sp>
        <p:nvSpPr>
          <p:cNvPr id="48" name="Oval 47"/>
          <p:cNvSpPr/>
          <p:nvPr/>
        </p:nvSpPr>
        <p:spPr>
          <a:xfrm>
            <a:off x="8515069" y="5460811"/>
            <a:ext cx="494740" cy="284452"/>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pa</a:t>
            </a:r>
            <a:endParaRPr lang="en-US" sz="1000" dirty="0"/>
          </a:p>
        </p:txBody>
      </p:sp>
      <p:sp>
        <p:nvSpPr>
          <p:cNvPr id="50" name="Oval 49"/>
          <p:cNvSpPr/>
          <p:nvPr/>
        </p:nvSpPr>
        <p:spPr>
          <a:xfrm>
            <a:off x="3004980" y="3672409"/>
            <a:ext cx="1250345"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0.1</a:t>
            </a:r>
            <a:r>
              <a:rPr lang="en-US" dirty="0" smtClean="0"/>
              <a:t>056</a:t>
            </a:r>
            <a:endParaRPr lang="en-US" dirty="0"/>
          </a:p>
        </p:txBody>
      </p:sp>
      <p:sp>
        <p:nvSpPr>
          <p:cNvPr id="47" name="Oval 46"/>
          <p:cNvSpPr/>
          <p:nvPr/>
        </p:nvSpPr>
        <p:spPr>
          <a:xfrm>
            <a:off x="2965508" y="4379029"/>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-0.2028</a:t>
            </a:r>
            <a:endParaRPr lang="en-US" dirty="0"/>
          </a:p>
        </p:txBody>
      </p:sp>
      <p:sp>
        <p:nvSpPr>
          <p:cNvPr id="49" name="Oval 48"/>
          <p:cNvSpPr/>
          <p:nvPr/>
        </p:nvSpPr>
        <p:spPr>
          <a:xfrm>
            <a:off x="2965508" y="5065644"/>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0.2028</a:t>
            </a:r>
            <a:endParaRPr lang="en-US" dirty="0"/>
          </a:p>
        </p:txBody>
      </p:sp>
      <p:sp>
        <p:nvSpPr>
          <p:cNvPr id="51" name="Oval 50"/>
          <p:cNvSpPr/>
          <p:nvPr/>
        </p:nvSpPr>
        <p:spPr>
          <a:xfrm>
            <a:off x="2984488" y="5767176"/>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0.3056</a:t>
            </a:r>
            <a:endParaRPr lang="en-US" dirty="0"/>
          </a:p>
        </p:txBody>
      </p:sp>
      <p:sp>
        <p:nvSpPr>
          <p:cNvPr id="52" name="Oval 51"/>
          <p:cNvSpPr/>
          <p:nvPr/>
        </p:nvSpPr>
        <p:spPr>
          <a:xfrm>
            <a:off x="2980300" y="2966632"/>
            <a:ext cx="1346054" cy="60636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0.4028</a:t>
            </a:r>
            <a:endParaRPr lang="en-US" dirty="0"/>
          </a:p>
        </p:txBody>
      </p:sp>
      <p:sp>
        <p:nvSpPr>
          <p:cNvPr id="53" name="TextBox 52"/>
          <p:cNvSpPr txBox="1"/>
          <p:nvPr/>
        </p:nvSpPr>
        <p:spPr>
          <a:xfrm flipH="1">
            <a:off x="6184926" y="3082189"/>
            <a:ext cx="5101911" cy="923330"/>
          </a:xfrm>
          <a:prstGeom prst="rect">
            <a:avLst/>
          </a:prstGeom>
          <a:noFill/>
        </p:spPr>
        <p:txBody>
          <a:bodyPr wrap="square" rtlCol="0">
            <a:spAutoFit/>
          </a:bodyPr>
          <a:lstStyle/>
          <a:p>
            <a:r>
              <a:rPr lang="en-US" dirty="0" smtClean="0">
                <a:latin typeface="Calibri (Body)"/>
              </a:rPr>
              <a:t>a = </a:t>
            </a:r>
            <a:r>
              <a:rPr lang="vi-VN" dirty="0" smtClean="0">
                <a:latin typeface="Calibri (Body)"/>
              </a:rPr>
              <a:t>x1*w1 + x2*w2</a:t>
            </a:r>
            <a:r>
              <a:rPr lang="en-US" dirty="0" smtClean="0">
                <a:latin typeface="Calibri (Body)"/>
              </a:rPr>
              <a:t> </a:t>
            </a:r>
            <a:r>
              <a:rPr lang="en-US" dirty="0" smtClean="0">
                <a:latin typeface="Arial" panose="020B0604020202020204" pitchFamily="34" charset="0"/>
                <a:cs typeface="Arial" panose="020B0604020202020204" pitchFamily="34" charset="0"/>
              </a:rPr>
              <a:t>+ x3*w3 + x4*w4 + 1*B</a:t>
            </a:r>
          </a:p>
          <a:p>
            <a:r>
              <a:rPr lang="en-US" dirty="0" smtClean="0">
                <a:latin typeface="Arial" panose="020B0604020202020204" pitchFamily="34" charset="0"/>
                <a:cs typeface="Arial" panose="020B0604020202020204" pitchFamily="34" charset="0"/>
              </a:rPr>
              <a:t>= 2*0.1056 + -1*-0.2028 + 1*0.2028 + 2*0.3056 + 1*0.4028 = 1.6308</a:t>
            </a:r>
            <a:endParaRPr lang="en-US" dirty="0">
              <a:latin typeface="Arial" panose="020B0604020202020204" pitchFamily="34" charset="0"/>
              <a:cs typeface="Arial" panose="020B0604020202020204" pitchFamily="34" charset="0"/>
            </a:endParaRPr>
          </a:p>
        </p:txBody>
      </p:sp>
      <p:sp>
        <p:nvSpPr>
          <p:cNvPr id="54" name="Oval 53"/>
          <p:cNvSpPr/>
          <p:nvPr/>
        </p:nvSpPr>
        <p:spPr>
          <a:xfrm>
            <a:off x="7200459" y="4359160"/>
            <a:ext cx="1336969" cy="606362"/>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1.6</a:t>
            </a:r>
            <a:r>
              <a:rPr lang="en-US" dirty="0" smtClean="0"/>
              <a:t>308</a:t>
            </a:r>
            <a:endParaRPr lang="en-US" dirty="0"/>
          </a:p>
        </p:txBody>
      </p:sp>
    </p:spTree>
    <p:extLst>
      <p:ext uri="{BB962C8B-B14F-4D97-AF65-F5344CB8AC3E}">
        <p14:creationId xmlns:p14="http://schemas.microsoft.com/office/powerpoint/2010/main" val="420504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00" contrast="100000"/>
                    </a14:imgEffect>
                  </a14:imgLayer>
                </a14:imgProps>
              </a:ext>
            </a:extLst>
          </a:blip>
          <a:stretch>
            <a:fillRect/>
          </a:stretch>
        </p:blipFill>
        <p:spPr>
          <a:xfrm>
            <a:off x="1168400" y="1531370"/>
            <a:ext cx="9907581" cy="5429285"/>
          </a:xfrm>
          <a:prstGeom prst="rect">
            <a:avLst/>
          </a:prstGeom>
        </p:spPr>
      </p:pic>
    </p:spTree>
    <p:extLst>
      <p:ext uri="{BB962C8B-B14F-4D97-AF65-F5344CB8AC3E}">
        <p14:creationId xmlns:p14="http://schemas.microsoft.com/office/powerpoint/2010/main" val="130439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119446" y="4419600"/>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5" y="334738"/>
            <a:ext cx="10415180" cy="1949252"/>
            <a:chOff x="0" y="-66675"/>
            <a:chExt cx="13886906" cy="2599003"/>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2599003"/>
            </a:xfrm>
            <a:prstGeom prst="rect">
              <a:avLst/>
            </a:prstGeom>
          </p:spPr>
          <p:txBody>
            <a:bodyPr lIns="0" tIns="0" rIns="0" bIns="0" rtlCol="0" anchor="t">
              <a:spAutoFit/>
            </a:bodyPr>
            <a:lstStyle/>
            <a:p>
              <a:pPr algn="l">
                <a:lnSpc>
                  <a:spcPts val="7610"/>
                </a:lnSpc>
              </a:pPr>
              <a:r>
                <a:rPr lang="en-US" sz="5854" dirty="0" smtClean="0">
                  <a:solidFill>
                    <a:srgbClr val="A4E473"/>
                  </a:solidFill>
                  <a:latin typeface="Muli"/>
                </a:rPr>
                <a:t>Chi </a:t>
              </a:r>
              <a:r>
                <a:rPr lang="vi-VN" sz="5854" dirty="0" smtClean="0">
                  <a:solidFill>
                    <a:srgbClr val="A4E473"/>
                  </a:solidFill>
                  <a:latin typeface="Muli"/>
                </a:rPr>
                <a:t>tiết thực hiện và vận hành hệ thống</a:t>
              </a:r>
              <a:endParaRPr lang="en-US" sz="5854" dirty="0">
                <a:solidFill>
                  <a:srgbClr val="A4E473"/>
                </a:solidFill>
                <a:latin typeface="Muli"/>
              </a:endParaRPr>
            </a:p>
          </p:txBody>
        </p:sp>
      </p:grpSp>
      <p:sp>
        <p:nvSpPr>
          <p:cNvPr id="18" name="TextBox 18"/>
          <p:cNvSpPr txBox="1"/>
          <p:nvPr/>
        </p:nvSpPr>
        <p:spPr>
          <a:xfrm>
            <a:off x="206255" y="2262930"/>
            <a:ext cx="4953000" cy="538609"/>
          </a:xfrm>
          <a:prstGeom prst="rect">
            <a:avLst/>
          </a:prstGeom>
        </p:spPr>
        <p:txBody>
          <a:bodyPr wrap="square" lIns="0" tIns="0" rIns="0" bIns="0" rtlCol="0" anchor="t">
            <a:spAutoFit/>
          </a:bodyPr>
          <a:lstStyle/>
          <a:p>
            <a:pPr algn="ctr">
              <a:lnSpc>
                <a:spcPts val="4175"/>
              </a:lnSpc>
            </a:pPr>
            <a:r>
              <a:rPr lang="vi-VN" sz="2982" dirty="0" smtClean="0">
                <a:solidFill>
                  <a:srgbClr val="FFFFFF"/>
                </a:solidFill>
                <a:latin typeface="Noto Sans Bold"/>
              </a:rPr>
              <a:t>Bước 1: Thu thập dữ liệu</a:t>
            </a:r>
            <a:endParaRPr lang="en-US" sz="2982" dirty="0">
              <a:solidFill>
                <a:srgbClr val="FFFFFF"/>
              </a:solidFill>
              <a:latin typeface="Noto Sans Bold"/>
            </a:endParaRPr>
          </a:p>
        </p:txBody>
      </p:sp>
      <p:sp>
        <p:nvSpPr>
          <p:cNvPr id="9" name="Right Arrow 8"/>
          <p:cNvSpPr/>
          <p:nvPr/>
        </p:nvSpPr>
        <p:spPr>
          <a:xfrm>
            <a:off x="3073400" y="3200400"/>
            <a:ext cx="5791199" cy="3420033"/>
          </a:xfrm>
          <a:prstGeom prst="rightArrow">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smtClean="0"/>
              <a:t>Sơ đồ khối hệ thống thu thập dữ liệu</a:t>
            </a:r>
            <a:endParaRPr lang="en-US" sz="2500" dirty="0"/>
          </a:p>
        </p:txBody>
      </p:sp>
    </p:spTree>
    <p:extLst>
      <p:ext uri="{BB962C8B-B14F-4D97-AF65-F5344CB8AC3E}">
        <p14:creationId xmlns:p14="http://schemas.microsoft.com/office/powerpoint/2010/main" val="294045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6000">
              <a:schemeClr val="accent1">
                <a:lumMod val="45000"/>
                <a:lumOff val="55000"/>
              </a:schemeClr>
            </a:gs>
            <a:gs pos="58000">
              <a:schemeClr val="accent1">
                <a:lumMod val="45000"/>
                <a:lumOff val="55000"/>
              </a:schemeClr>
            </a:gs>
            <a:gs pos="84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extBox 13"/>
          <p:cNvSpPr txBox="1"/>
          <p:nvPr/>
        </p:nvSpPr>
        <p:spPr>
          <a:xfrm>
            <a:off x="238005" y="1759626"/>
            <a:ext cx="10415180" cy="382942"/>
          </a:xfrm>
          <a:prstGeom prst="rect">
            <a:avLst/>
          </a:prstGeom>
        </p:spPr>
        <p:txBody>
          <a:bodyPr lIns="0" tIns="0" rIns="0" bIns="0" rtlCol="0" anchor="t">
            <a:spAutoFit/>
          </a:bodyPr>
          <a:lstStyle/>
          <a:p>
            <a:pPr algn="l">
              <a:lnSpc>
                <a:spcPts val="3047"/>
              </a:lnSpc>
              <a:spcBef>
                <a:spcPct val="0"/>
              </a:spcBef>
            </a:pPr>
            <a:endParaRPr/>
          </a:p>
        </p:txBody>
      </p:sp>
      <p:pic>
        <p:nvPicPr>
          <p:cNvPr id="15" name="Picture 14"/>
          <p:cNvPicPr/>
          <p:nvPr/>
        </p:nvPicPr>
        <p:blipFill>
          <a:blip r:embed="rId2">
            <a:extLst>
              <a:ext uri="{28A0092B-C50C-407E-A947-70E740481C1C}">
                <a14:useLocalDpi xmlns:a14="http://schemas.microsoft.com/office/drawing/2010/main" val="0"/>
              </a:ext>
            </a:extLst>
          </a:blip>
          <a:stretch>
            <a:fillRect/>
          </a:stretch>
        </p:blipFill>
        <p:spPr>
          <a:xfrm>
            <a:off x="3454400" y="0"/>
            <a:ext cx="6719418" cy="7315200"/>
          </a:xfrm>
          <a:prstGeom prst="rect">
            <a:avLst/>
          </a:prstGeom>
        </p:spPr>
      </p:pic>
    </p:spTree>
    <p:extLst>
      <p:ext uri="{BB962C8B-B14F-4D97-AF65-F5344CB8AC3E}">
        <p14:creationId xmlns:p14="http://schemas.microsoft.com/office/powerpoint/2010/main" val="128293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794331" y="-63990"/>
            <a:ext cx="7209326" cy="6243311"/>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1806703" y="4136433"/>
            <a:ext cx="4243186" cy="3674619"/>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269879" y="2593644"/>
            <a:ext cx="5560186" cy="698766"/>
          </a:xfrm>
          <a:prstGeom prst="rect">
            <a:avLst/>
          </a:prstGeom>
        </p:spPr>
        <p:txBody>
          <a:bodyPr lIns="0" tIns="0" rIns="0" bIns="0" rtlCol="0" anchor="t">
            <a:spAutoFit/>
          </a:bodyPr>
          <a:lstStyle/>
          <a:p>
            <a:pPr marL="0" lvl="0" indent="0" algn="l">
              <a:lnSpc>
                <a:spcPts val="5563"/>
              </a:lnSpc>
              <a:spcBef>
                <a:spcPct val="0"/>
              </a:spcBef>
            </a:pPr>
            <a:r>
              <a:rPr lang="en-US" sz="4635" spc="-171" dirty="0" err="1">
                <a:solidFill>
                  <a:srgbClr val="F4F4F4"/>
                </a:solidFill>
                <a:latin typeface="Muli Bold"/>
              </a:rPr>
              <a:t>Tóm</a:t>
            </a:r>
            <a:r>
              <a:rPr lang="en-US" sz="4635" spc="-171" dirty="0">
                <a:solidFill>
                  <a:srgbClr val="F4F4F4"/>
                </a:solidFill>
                <a:latin typeface="Muli Bold"/>
              </a:rPr>
              <a:t> </a:t>
            </a:r>
            <a:r>
              <a:rPr lang="en-US" sz="4635" spc="-171" dirty="0" err="1">
                <a:solidFill>
                  <a:srgbClr val="F4F4F4"/>
                </a:solidFill>
                <a:latin typeface="Muli Bold"/>
              </a:rPr>
              <a:t>tắc</a:t>
            </a:r>
            <a:r>
              <a:rPr lang="en-US" sz="4635" spc="-171" dirty="0">
                <a:solidFill>
                  <a:srgbClr val="F4F4F4"/>
                </a:solidFill>
                <a:latin typeface="Muli Bold"/>
              </a:rPr>
              <a:t> </a:t>
            </a:r>
            <a:r>
              <a:rPr lang="en-US" sz="4635" spc="-171" dirty="0" err="1">
                <a:solidFill>
                  <a:srgbClr val="F4F4F4"/>
                </a:solidFill>
                <a:latin typeface="Muli Bold"/>
              </a:rPr>
              <a:t>nội</a:t>
            </a:r>
            <a:r>
              <a:rPr lang="en-US" sz="4635" spc="-171" dirty="0">
                <a:solidFill>
                  <a:srgbClr val="F4F4F4"/>
                </a:solidFill>
                <a:latin typeface="Muli Bold"/>
              </a:rPr>
              <a:t> dung</a:t>
            </a:r>
          </a:p>
        </p:txBody>
      </p:sp>
      <p:sp>
        <p:nvSpPr>
          <p:cNvPr id="7" name="TextBox 7"/>
          <p:cNvSpPr txBox="1"/>
          <p:nvPr/>
        </p:nvSpPr>
        <p:spPr>
          <a:xfrm>
            <a:off x="5414995" y="1011225"/>
            <a:ext cx="7302774" cy="561417"/>
          </a:xfrm>
          <a:prstGeom prst="rect">
            <a:avLst/>
          </a:prstGeom>
        </p:spPr>
        <p:txBody>
          <a:bodyPr lIns="0" tIns="0" rIns="0" bIns="0" rtlCol="0" anchor="t">
            <a:spAutoFit/>
          </a:bodyPr>
          <a:lstStyle/>
          <a:p>
            <a:pPr marL="722611" lvl="1" indent="-361305" algn="l">
              <a:lnSpc>
                <a:spcPts val="4685"/>
              </a:lnSpc>
              <a:buFont typeface="Arial"/>
              <a:buChar char="•"/>
            </a:pPr>
            <a:r>
              <a:rPr lang="en-US" sz="3346" dirty="0" err="1">
                <a:solidFill>
                  <a:srgbClr val="F4F4F4"/>
                </a:solidFill>
                <a:latin typeface="Muli"/>
              </a:rPr>
              <a:t>Tổng</a:t>
            </a:r>
            <a:r>
              <a:rPr lang="en-US" sz="3346" dirty="0">
                <a:solidFill>
                  <a:srgbClr val="F4F4F4"/>
                </a:solidFill>
                <a:latin typeface="Muli"/>
              </a:rPr>
              <a:t> </a:t>
            </a:r>
            <a:r>
              <a:rPr lang="en-US" sz="3346" dirty="0" err="1">
                <a:solidFill>
                  <a:srgbClr val="F4F4F4"/>
                </a:solidFill>
                <a:latin typeface="Muli"/>
              </a:rPr>
              <a:t>quan</a:t>
            </a:r>
            <a:r>
              <a:rPr lang="en-US" sz="3346" dirty="0">
                <a:solidFill>
                  <a:srgbClr val="F4F4F4"/>
                </a:solidFill>
                <a:latin typeface="Muli"/>
              </a:rPr>
              <a:t> </a:t>
            </a:r>
            <a:r>
              <a:rPr lang="en-US" sz="3346" dirty="0" err="1">
                <a:solidFill>
                  <a:srgbClr val="F4F4F4"/>
                </a:solidFill>
                <a:latin typeface="Muli"/>
              </a:rPr>
              <a:t>về</a:t>
            </a:r>
            <a:r>
              <a:rPr lang="en-US" sz="3346" dirty="0">
                <a:solidFill>
                  <a:srgbClr val="F4F4F4"/>
                </a:solidFill>
                <a:latin typeface="Muli"/>
              </a:rPr>
              <a:t> </a:t>
            </a:r>
            <a:r>
              <a:rPr lang="en-US" sz="3346" dirty="0" err="1">
                <a:solidFill>
                  <a:srgbClr val="F4F4F4"/>
                </a:solidFill>
                <a:latin typeface="Muli"/>
              </a:rPr>
              <a:t>hệ</a:t>
            </a:r>
            <a:r>
              <a:rPr lang="en-US" sz="3346" dirty="0">
                <a:solidFill>
                  <a:srgbClr val="F4F4F4"/>
                </a:solidFill>
                <a:latin typeface="Muli"/>
              </a:rPr>
              <a:t> </a:t>
            </a:r>
            <a:r>
              <a:rPr lang="en-US" sz="3346" dirty="0" err="1">
                <a:solidFill>
                  <a:srgbClr val="F4F4F4"/>
                </a:solidFill>
                <a:latin typeface="Muli"/>
              </a:rPr>
              <a:t>thống</a:t>
            </a:r>
            <a:endParaRPr lang="en-US" sz="3346" dirty="0">
              <a:solidFill>
                <a:srgbClr val="F4F4F4"/>
              </a:solidFill>
              <a:latin typeface="Muli"/>
            </a:endParaRPr>
          </a:p>
        </p:txBody>
      </p:sp>
      <p:sp>
        <p:nvSpPr>
          <p:cNvPr id="8" name="TextBox 8"/>
          <p:cNvSpPr txBox="1"/>
          <p:nvPr/>
        </p:nvSpPr>
        <p:spPr>
          <a:xfrm>
            <a:off x="5414995" y="1702535"/>
            <a:ext cx="7302774" cy="1150697"/>
          </a:xfrm>
          <a:prstGeom prst="rect">
            <a:avLst/>
          </a:prstGeom>
        </p:spPr>
        <p:txBody>
          <a:bodyPr lIns="0" tIns="0" rIns="0" bIns="0" rtlCol="0" anchor="t">
            <a:spAutoFit/>
          </a:bodyPr>
          <a:lstStyle/>
          <a:p>
            <a:pPr marL="722611" lvl="1" indent="-361305" algn="l">
              <a:lnSpc>
                <a:spcPts val="4685"/>
              </a:lnSpc>
              <a:buFont typeface="Arial"/>
              <a:buChar char="•"/>
            </a:pPr>
            <a:r>
              <a:rPr lang="en-US" sz="3346" dirty="0" err="1">
                <a:solidFill>
                  <a:srgbClr val="F4F4F4"/>
                </a:solidFill>
                <a:latin typeface="Muli"/>
              </a:rPr>
              <a:t>Tổng</a:t>
            </a:r>
            <a:r>
              <a:rPr lang="en-US" sz="3346" dirty="0">
                <a:solidFill>
                  <a:srgbClr val="F4F4F4"/>
                </a:solidFill>
                <a:latin typeface="Muli"/>
              </a:rPr>
              <a:t> </a:t>
            </a:r>
            <a:r>
              <a:rPr lang="en-US" sz="3346" dirty="0" err="1">
                <a:solidFill>
                  <a:srgbClr val="F4F4F4"/>
                </a:solidFill>
                <a:latin typeface="Muli"/>
              </a:rPr>
              <a:t>quan</a:t>
            </a:r>
            <a:r>
              <a:rPr lang="en-US" sz="3346" dirty="0">
                <a:solidFill>
                  <a:srgbClr val="F4F4F4"/>
                </a:solidFill>
                <a:latin typeface="Muli"/>
              </a:rPr>
              <a:t> </a:t>
            </a:r>
            <a:r>
              <a:rPr lang="en-US" sz="3346" dirty="0" err="1">
                <a:solidFill>
                  <a:srgbClr val="F4F4F4"/>
                </a:solidFill>
                <a:latin typeface="Muli"/>
              </a:rPr>
              <a:t>về</a:t>
            </a:r>
            <a:r>
              <a:rPr lang="en-US" sz="3346" dirty="0">
                <a:solidFill>
                  <a:srgbClr val="F4F4F4"/>
                </a:solidFill>
                <a:latin typeface="Muli"/>
              </a:rPr>
              <a:t> </a:t>
            </a:r>
            <a:r>
              <a:rPr lang="en-US" sz="3346" dirty="0" err="1">
                <a:solidFill>
                  <a:srgbClr val="F4F4F4"/>
                </a:solidFill>
                <a:latin typeface="Muli"/>
              </a:rPr>
              <a:t>những</a:t>
            </a:r>
            <a:r>
              <a:rPr lang="en-US" sz="3346" dirty="0">
                <a:solidFill>
                  <a:srgbClr val="F4F4F4"/>
                </a:solidFill>
                <a:latin typeface="Muli"/>
              </a:rPr>
              <a:t> </a:t>
            </a:r>
            <a:r>
              <a:rPr lang="en-US" sz="3346" dirty="0" err="1">
                <a:solidFill>
                  <a:srgbClr val="F4F4F4"/>
                </a:solidFill>
                <a:latin typeface="Muli"/>
              </a:rPr>
              <a:t>thành</a:t>
            </a:r>
            <a:r>
              <a:rPr lang="en-US" sz="3346" dirty="0">
                <a:solidFill>
                  <a:srgbClr val="F4F4F4"/>
                </a:solidFill>
                <a:latin typeface="Muli"/>
              </a:rPr>
              <a:t> </a:t>
            </a:r>
            <a:r>
              <a:rPr lang="en-US" sz="3346" dirty="0" err="1">
                <a:solidFill>
                  <a:srgbClr val="F4F4F4"/>
                </a:solidFill>
                <a:latin typeface="Muli"/>
              </a:rPr>
              <a:t>phần</a:t>
            </a:r>
            <a:r>
              <a:rPr lang="en-US" sz="3346" dirty="0">
                <a:solidFill>
                  <a:srgbClr val="F4F4F4"/>
                </a:solidFill>
                <a:latin typeface="Muli"/>
              </a:rPr>
              <a:t> </a:t>
            </a:r>
            <a:r>
              <a:rPr lang="en-US" sz="3346" dirty="0" err="1">
                <a:solidFill>
                  <a:srgbClr val="F4F4F4"/>
                </a:solidFill>
                <a:latin typeface="Muli"/>
              </a:rPr>
              <a:t>của</a:t>
            </a:r>
            <a:r>
              <a:rPr lang="en-US" sz="3346" dirty="0">
                <a:solidFill>
                  <a:srgbClr val="F4F4F4"/>
                </a:solidFill>
                <a:latin typeface="Muli"/>
              </a:rPr>
              <a:t> </a:t>
            </a:r>
            <a:r>
              <a:rPr lang="en-US" sz="3346" dirty="0" err="1">
                <a:solidFill>
                  <a:srgbClr val="F4F4F4"/>
                </a:solidFill>
                <a:latin typeface="Muli"/>
              </a:rPr>
              <a:t>hệ</a:t>
            </a:r>
            <a:r>
              <a:rPr lang="en-US" sz="3346" dirty="0">
                <a:solidFill>
                  <a:srgbClr val="F4F4F4"/>
                </a:solidFill>
                <a:latin typeface="Muli"/>
              </a:rPr>
              <a:t> </a:t>
            </a:r>
            <a:r>
              <a:rPr lang="en-US" sz="3346" dirty="0" err="1">
                <a:solidFill>
                  <a:srgbClr val="F4F4F4"/>
                </a:solidFill>
                <a:latin typeface="Muli"/>
              </a:rPr>
              <a:t>thống</a:t>
            </a:r>
            <a:endParaRPr lang="en-US" sz="3346" dirty="0">
              <a:solidFill>
                <a:srgbClr val="F4F4F4"/>
              </a:solidFill>
              <a:latin typeface="Muli"/>
            </a:endParaRPr>
          </a:p>
        </p:txBody>
      </p:sp>
      <p:sp>
        <p:nvSpPr>
          <p:cNvPr id="9" name="TextBox 9"/>
          <p:cNvSpPr txBox="1"/>
          <p:nvPr/>
        </p:nvSpPr>
        <p:spPr>
          <a:xfrm>
            <a:off x="5414995" y="2985736"/>
            <a:ext cx="7302774" cy="1150697"/>
          </a:xfrm>
          <a:prstGeom prst="rect">
            <a:avLst/>
          </a:prstGeom>
        </p:spPr>
        <p:txBody>
          <a:bodyPr lIns="0" tIns="0" rIns="0" bIns="0" rtlCol="0" anchor="t">
            <a:spAutoFit/>
          </a:bodyPr>
          <a:lstStyle/>
          <a:p>
            <a:pPr marL="722611" lvl="1" indent="-361305" algn="l">
              <a:lnSpc>
                <a:spcPts val="4685"/>
              </a:lnSpc>
              <a:buFont typeface="Arial"/>
              <a:buChar char="•"/>
            </a:pPr>
            <a:r>
              <a:rPr lang="en-US" sz="3346" dirty="0">
                <a:solidFill>
                  <a:srgbClr val="F4F4F4"/>
                </a:solidFill>
                <a:latin typeface="Muli"/>
              </a:rPr>
              <a:t>Chi </a:t>
            </a:r>
            <a:r>
              <a:rPr lang="en-US" sz="3346" dirty="0" err="1">
                <a:solidFill>
                  <a:srgbClr val="F4F4F4"/>
                </a:solidFill>
                <a:latin typeface="Muli"/>
              </a:rPr>
              <a:t>tiết</a:t>
            </a:r>
            <a:r>
              <a:rPr lang="en-US" sz="3346" dirty="0">
                <a:solidFill>
                  <a:srgbClr val="F4F4F4"/>
                </a:solidFill>
                <a:latin typeface="Muli"/>
              </a:rPr>
              <a:t> </a:t>
            </a:r>
            <a:r>
              <a:rPr lang="en-US" sz="3346" dirty="0" err="1">
                <a:solidFill>
                  <a:srgbClr val="F4F4F4"/>
                </a:solidFill>
                <a:latin typeface="Muli"/>
              </a:rPr>
              <a:t>quá</a:t>
            </a:r>
            <a:r>
              <a:rPr lang="en-US" sz="3346" dirty="0">
                <a:solidFill>
                  <a:srgbClr val="F4F4F4"/>
                </a:solidFill>
                <a:latin typeface="Muli"/>
              </a:rPr>
              <a:t> </a:t>
            </a:r>
            <a:r>
              <a:rPr lang="en-US" sz="3346" dirty="0" err="1">
                <a:solidFill>
                  <a:srgbClr val="F4F4F4"/>
                </a:solidFill>
                <a:latin typeface="Muli"/>
              </a:rPr>
              <a:t>trình</a:t>
            </a:r>
            <a:r>
              <a:rPr lang="en-US" sz="3346" dirty="0">
                <a:solidFill>
                  <a:srgbClr val="F4F4F4"/>
                </a:solidFill>
                <a:latin typeface="Muli"/>
              </a:rPr>
              <a:t> </a:t>
            </a:r>
            <a:r>
              <a:rPr lang="en-US" sz="3346" dirty="0" err="1">
                <a:solidFill>
                  <a:srgbClr val="F4F4F4"/>
                </a:solidFill>
                <a:latin typeface="Muli"/>
              </a:rPr>
              <a:t>thực</a:t>
            </a:r>
            <a:r>
              <a:rPr lang="en-US" sz="3346" dirty="0">
                <a:solidFill>
                  <a:srgbClr val="F4F4F4"/>
                </a:solidFill>
                <a:latin typeface="Muli"/>
              </a:rPr>
              <a:t> </a:t>
            </a:r>
            <a:r>
              <a:rPr lang="en-US" sz="3346" dirty="0" err="1">
                <a:solidFill>
                  <a:srgbClr val="F4F4F4"/>
                </a:solidFill>
                <a:latin typeface="Muli"/>
              </a:rPr>
              <a:t>hiện</a:t>
            </a:r>
            <a:r>
              <a:rPr lang="en-US" sz="3346" dirty="0">
                <a:solidFill>
                  <a:srgbClr val="F4F4F4"/>
                </a:solidFill>
                <a:latin typeface="Muli"/>
              </a:rPr>
              <a:t> </a:t>
            </a:r>
            <a:r>
              <a:rPr lang="en-US" sz="3346" dirty="0" err="1">
                <a:solidFill>
                  <a:srgbClr val="F4F4F4"/>
                </a:solidFill>
                <a:latin typeface="Muli"/>
              </a:rPr>
              <a:t>và</a:t>
            </a:r>
            <a:r>
              <a:rPr lang="en-US" sz="3346" dirty="0">
                <a:solidFill>
                  <a:srgbClr val="F4F4F4"/>
                </a:solidFill>
                <a:latin typeface="Muli"/>
              </a:rPr>
              <a:t> </a:t>
            </a:r>
            <a:r>
              <a:rPr lang="en-US" sz="3346" dirty="0" err="1">
                <a:solidFill>
                  <a:srgbClr val="F4F4F4"/>
                </a:solidFill>
                <a:latin typeface="Muli"/>
              </a:rPr>
              <a:t>vận</a:t>
            </a:r>
            <a:r>
              <a:rPr lang="en-US" sz="3346" dirty="0">
                <a:solidFill>
                  <a:srgbClr val="F4F4F4"/>
                </a:solidFill>
                <a:latin typeface="Muli"/>
              </a:rPr>
              <a:t> </a:t>
            </a:r>
            <a:r>
              <a:rPr lang="en-US" sz="3346" dirty="0" err="1">
                <a:solidFill>
                  <a:srgbClr val="F4F4F4"/>
                </a:solidFill>
                <a:latin typeface="Muli"/>
              </a:rPr>
              <a:t>hành</a:t>
            </a:r>
            <a:r>
              <a:rPr lang="en-US" sz="3346" dirty="0">
                <a:solidFill>
                  <a:srgbClr val="F4F4F4"/>
                </a:solidFill>
                <a:latin typeface="Muli"/>
              </a:rPr>
              <a:t> </a:t>
            </a:r>
            <a:r>
              <a:rPr lang="en-US" sz="3346" dirty="0" err="1">
                <a:solidFill>
                  <a:srgbClr val="F4F4F4"/>
                </a:solidFill>
                <a:latin typeface="Muli"/>
              </a:rPr>
              <a:t>hệ</a:t>
            </a:r>
            <a:r>
              <a:rPr lang="en-US" sz="3346" dirty="0">
                <a:solidFill>
                  <a:srgbClr val="F4F4F4"/>
                </a:solidFill>
                <a:latin typeface="Muli"/>
              </a:rPr>
              <a:t> </a:t>
            </a:r>
            <a:r>
              <a:rPr lang="en-US" sz="3346" dirty="0" err="1">
                <a:solidFill>
                  <a:srgbClr val="F4F4F4"/>
                </a:solidFill>
                <a:latin typeface="Muli"/>
              </a:rPr>
              <a:t>thống</a:t>
            </a:r>
            <a:endParaRPr lang="en-US" sz="3346" dirty="0">
              <a:solidFill>
                <a:srgbClr val="F4F4F4"/>
              </a:solidFill>
              <a:latin typeface="Muli"/>
            </a:endParaRPr>
          </a:p>
        </p:txBody>
      </p:sp>
      <p:sp>
        <p:nvSpPr>
          <p:cNvPr id="10" name="TextBox 10"/>
          <p:cNvSpPr txBox="1"/>
          <p:nvPr/>
        </p:nvSpPr>
        <p:spPr>
          <a:xfrm>
            <a:off x="5414995" y="4268936"/>
            <a:ext cx="7302774" cy="561417"/>
          </a:xfrm>
          <a:prstGeom prst="rect">
            <a:avLst/>
          </a:prstGeom>
        </p:spPr>
        <p:txBody>
          <a:bodyPr lIns="0" tIns="0" rIns="0" bIns="0" rtlCol="0" anchor="t">
            <a:spAutoFit/>
          </a:bodyPr>
          <a:lstStyle/>
          <a:p>
            <a:pPr marL="722611" lvl="1" indent="-361305" algn="l">
              <a:lnSpc>
                <a:spcPts val="4685"/>
              </a:lnSpc>
              <a:buFont typeface="Arial"/>
              <a:buChar char="•"/>
            </a:pPr>
            <a:r>
              <a:rPr lang="en-US" sz="3346" dirty="0" err="1">
                <a:solidFill>
                  <a:srgbClr val="F4F4F4"/>
                </a:solidFill>
                <a:latin typeface="Muli"/>
              </a:rPr>
              <a:t>Hướng</a:t>
            </a:r>
            <a:r>
              <a:rPr lang="en-US" sz="3346" dirty="0">
                <a:solidFill>
                  <a:srgbClr val="F4F4F4"/>
                </a:solidFill>
                <a:latin typeface="Muli"/>
              </a:rPr>
              <a:t> </a:t>
            </a:r>
            <a:r>
              <a:rPr lang="en-US" sz="3346" dirty="0" err="1">
                <a:solidFill>
                  <a:srgbClr val="F4F4F4"/>
                </a:solidFill>
                <a:latin typeface="Muli"/>
              </a:rPr>
              <a:t>phát</a:t>
            </a:r>
            <a:r>
              <a:rPr lang="en-US" sz="3346" dirty="0">
                <a:solidFill>
                  <a:srgbClr val="F4F4F4"/>
                </a:solidFill>
                <a:latin typeface="Muli"/>
              </a:rPr>
              <a:t> </a:t>
            </a:r>
            <a:r>
              <a:rPr lang="en-US" sz="3346" dirty="0" err="1">
                <a:solidFill>
                  <a:srgbClr val="F4F4F4"/>
                </a:solidFill>
                <a:latin typeface="Muli"/>
              </a:rPr>
              <a:t>triển</a:t>
            </a:r>
            <a:r>
              <a:rPr lang="en-US" sz="3346" dirty="0">
                <a:solidFill>
                  <a:srgbClr val="F4F4F4"/>
                </a:solidFill>
                <a:latin typeface="Muli"/>
              </a:rPr>
              <a:t> </a:t>
            </a:r>
            <a:r>
              <a:rPr lang="en-US" sz="3346" dirty="0" err="1">
                <a:solidFill>
                  <a:srgbClr val="F4F4F4"/>
                </a:solidFill>
                <a:latin typeface="Muli"/>
              </a:rPr>
              <a:t>trong</a:t>
            </a:r>
            <a:r>
              <a:rPr lang="en-US" sz="3346" dirty="0">
                <a:solidFill>
                  <a:srgbClr val="F4F4F4"/>
                </a:solidFill>
                <a:latin typeface="Muli"/>
              </a:rPr>
              <a:t> </a:t>
            </a:r>
            <a:r>
              <a:rPr lang="en-US" sz="3346" dirty="0" err="1">
                <a:solidFill>
                  <a:srgbClr val="F4F4F4"/>
                </a:solidFill>
                <a:latin typeface="Muli"/>
              </a:rPr>
              <a:t>tương</a:t>
            </a:r>
            <a:r>
              <a:rPr lang="en-US" sz="3346" dirty="0">
                <a:solidFill>
                  <a:srgbClr val="F4F4F4"/>
                </a:solidFill>
                <a:latin typeface="Muli"/>
              </a:rPr>
              <a:t> </a:t>
            </a:r>
            <a:r>
              <a:rPr lang="en-US" sz="3346" dirty="0" err="1">
                <a:solidFill>
                  <a:srgbClr val="F4F4F4"/>
                </a:solidFill>
                <a:latin typeface="Muli"/>
              </a:rPr>
              <a:t>lai</a:t>
            </a:r>
            <a:endParaRPr lang="en-US" sz="3346" dirty="0">
              <a:solidFill>
                <a:srgbClr val="F4F4F4"/>
              </a:solidFill>
              <a:latin typeface="Muli"/>
            </a:endParaRPr>
          </a:p>
        </p:txBody>
      </p:sp>
      <p:sp>
        <p:nvSpPr>
          <p:cNvPr id="11" name="TextBox 11"/>
          <p:cNvSpPr txBox="1"/>
          <p:nvPr/>
        </p:nvSpPr>
        <p:spPr>
          <a:xfrm>
            <a:off x="5414995" y="4962856"/>
            <a:ext cx="7302774" cy="1150697"/>
          </a:xfrm>
          <a:prstGeom prst="rect">
            <a:avLst/>
          </a:prstGeom>
        </p:spPr>
        <p:txBody>
          <a:bodyPr lIns="0" tIns="0" rIns="0" bIns="0" rtlCol="0" anchor="t">
            <a:spAutoFit/>
          </a:bodyPr>
          <a:lstStyle/>
          <a:p>
            <a:pPr marL="722611" lvl="1" indent="-361305" algn="l">
              <a:lnSpc>
                <a:spcPts val="4685"/>
              </a:lnSpc>
              <a:buFont typeface="Arial"/>
              <a:buChar char="•"/>
            </a:pPr>
            <a:r>
              <a:rPr lang="en-US" sz="3346" dirty="0" err="1">
                <a:solidFill>
                  <a:srgbClr val="F4F4F4"/>
                </a:solidFill>
                <a:latin typeface="Muli"/>
              </a:rPr>
              <a:t>Phần</a:t>
            </a:r>
            <a:r>
              <a:rPr lang="en-US" sz="3346" dirty="0">
                <a:solidFill>
                  <a:srgbClr val="F4F4F4"/>
                </a:solidFill>
                <a:latin typeface="Muli"/>
              </a:rPr>
              <a:t> </a:t>
            </a:r>
            <a:r>
              <a:rPr lang="en-US" sz="3346" dirty="0" err="1">
                <a:solidFill>
                  <a:srgbClr val="F4F4F4"/>
                </a:solidFill>
                <a:latin typeface="Muli"/>
              </a:rPr>
              <a:t>thử</a:t>
            </a:r>
            <a:r>
              <a:rPr lang="en-US" sz="3346" dirty="0">
                <a:solidFill>
                  <a:srgbClr val="F4F4F4"/>
                </a:solidFill>
                <a:latin typeface="Muli"/>
              </a:rPr>
              <a:t> </a:t>
            </a:r>
            <a:r>
              <a:rPr lang="en-US" sz="3346" dirty="0" err="1">
                <a:solidFill>
                  <a:srgbClr val="F4F4F4"/>
                </a:solidFill>
                <a:latin typeface="Muli"/>
              </a:rPr>
              <a:t>nghiệm</a:t>
            </a:r>
            <a:r>
              <a:rPr lang="en-US" sz="3346" dirty="0">
                <a:solidFill>
                  <a:srgbClr val="F4F4F4"/>
                </a:solidFill>
                <a:latin typeface="Muli"/>
              </a:rPr>
              <a:t> </a:t>
            </a:r>
            <a:r>
              <a:rPr lang="en-US" sz="3346" dirty="0" err="1">
                <a:solidFill>
                  <a:srgbClr val="F4F4F4"/>
                </a:solidFill>
                <a:latin typeface="Muli"/>
              </a:rPr>
              <a:t>hoạt</a:t>
            </a:r>
            <a:r>
              <a:rPr lang="en-US" sz="3346" dirty="0">
                <a:solidFill>
                  <a:srgbClr val="F4F4F4"/>
                </a:solidFill>
                <a:latin typeface="Muli"/>
              </a:rPr>
              <a:t> </a:t>
            </a:r>
            <a:r>
              <a:rPr lang="en-US" sz="3346" dirty="0" err="1">
                <a:solidFill>
                  <a:srgbClr val="F4F4F4"/>
                </a:solidFill>
                <a:latin typeface="Muli"/>
              </a:rPr>
              <a:t>động</a:t>
            </a:r>
            <a:r>
              <a:rPr lang="en-US" sz="3346" dirty="0">
                <a:solidFill>
                  <a:srgbClr val="F4F4F4"/>
                </a:solidFill>
                <a:latin typeface="Muli"/>
              </a:rPr>
              <a:t> </a:t>
            </a:r>
            <a:r>
              <a:rPr lang="en-US" sz="3346" dirty="0" err="1">
                <a:solidFill>
                  <a:srgbClr val="F4F4F4"/>
                </a:solidFill>
                <a:latin typeface="Muli"/>
              </a:rPr>
              <a:t>của</a:t>
            </a:r>
            <a:r>
              <a:rPr lang="en-US" sz="3346" dirty="0">
                <a:solidFill>
                  <a:srgbClr val="F4F4F4"/>
                </a:solidFill>
                <a:latin typeface="Muli"/>
              </a:rPr>
              <a:t> </a:t>
            </a:r>
            <a:r>
              <a:rPr lang="en-US" sz="3346" dirty="0" err="1">
                <a:solidFill>
                  <a:srgbClr val="F4F4F4"/>
                </a:solidFill>
                <a:latin typeface="Muli"/>
              </a:rPr>
              <a:t>hệ</a:t>
            </a:r>
            <a:r>
              <a:rPr lang="en-US" sz="3346" dirty="0">
                <a:solidFill>
                  <a:srgbClr val="F4F4F4"/>
                </a:solidFill>
                <a:latin typeface="Muli"/>
              </a:rPr>
              <a:t> </a:t>
            </a:r>
            <a:r>
              <a:rPr lang="en-US" sz="3346" dirty="0" err="1">
                <a:solidFill>
                  <a:srgbClr val="F4F4F4"/>
                </a:solidFill>
                <a:latin typeface="Muli"/>
              </a:rPr>
              <a:t>thống</a:t>
            </a:r>
            <a:endParaRPr lang="en-US" sz="3346" dirty="0">
              <a:solidFill>
                <a:srgbClr val="F4F4F4"/>
              </a:solidFill>
              <a:latin typeface="Mul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anim calcmode="lin" valueType="num">
                                      <p:cBhvr>
                                        <p:cTn id="28" dur="500" fill="hold"/>
                                        <p:tgtEl>
                                          <p:spTgt spid="8"/>
                                        </p:tgtEl>
                                        <p:attrNameLst>
                                          <p:attrName>ppt_x</p:attrName>
                                        </p:attrNameLst>
                                      </p:cBhvr>
                                      <p:tavLst>
                                        <p:tav tm="0">
                                          <p:val>
                                            <p:strVal val="#ppt_x"/>
                                          </p:val>
                                        </p:tav>
                                        <p:tav tm="100000">
                                          <p:val>
                                            <p:strVal val="#ppt_x"/>
                                          </p:val>
                                        </p:tav>
                                      </p:tavLst>
                                    </p:anim>
                                    <p:anim calcmode="lin" valueType="num">
                                      <p:cBhvr>
                                        <p:cTn id="29" dur="5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anim calcmode="lin" valueType="num">
                                      <p:cBhvr>
                                        <p:cTn id="33" dur="500" fill="hold"/>
                                        <p:tgtEl>
                                          <p:spTgt spid="9"/>
                                        </p:tgtEl>
                                        <p:attrNameLst>
                                          <p:attrName>ppt_x</p:attrName>
                                        </p:attrNameLst>
                                      </p:cBhvr>
                                      <p:tavLst>
                                        <p:tav tm="0">
                                          <p:val>
                                            <p:strVal val="#ppt_x"/>
                                          </p:val>
                                        </p:tav>
                                        <p:tav tm="100000">
                                          <p:val>
                                            <p:strVal val="#ppt_x"/>
                                          </p:val>
                                        </p:tav>
                                      </p:tavLst>
                                    </p:anim>
                                    <p:anim calcmode="lin" valueType="num">
                                      <p:cBhvr>
                                        <p:cTn id="34" dur="500" fill="hold"/>
                                        <p:tgtEl>
                                          <p:spTgt spid="9"/>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3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strVal val="#ppt_x"/>
                                          </p:val>
                                        </p:tav>
                                        <p:tav tm="100000">
                                          <p:val>
                                            <p:strVal val="#ppt_x"/>
                                          </p:val>
                                        </p:tav>
                                      </p:tavLst>
                                    </p:anim>
                                    <p:anim calcmode="lin" valueType="num">
                                      <p:cBhvr>
                                        <p:cTn id="39" dur="500" fill="hold"/>
                                        <p:tgtEl>
                                          <p:spTgt spid="1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4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anim calcmode="lin" valueType="num">
                                      <p:cBhvr>
                                        <p:cTn id="43" dur="500" fill="hold"/>
                                        <p:tgtEl>
                                          <p:spTgt spid="11"/>
                                        </p:tgtEl>
                                        <p:attrNameLst>
                                          <p:attrName>ppt_x</p:attrName>
                                        </p:attrNameLst>
                                      </p:cBhvr>
                                      <p:tavLst>
                                        <p:tav tm="0">
                                          <p:val>
                                            <p:strVal val="#ppt_x"/>
                                          </p:val>
                                        </p:tav>
                                        <p:tav tm="100000">
                                          <p:val>
                                            <p:strVal val="#ppt_x"/>
                                          </p:val>
                                        </p:tav>
                                      </p:tavLst>
                                    </p:anim>
                                    <p:anim calcmode="lin" valueType="num">
                                      <p:cBhvr>
                                        <p:cTn id="4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119446" y="4419600"/>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4" y="334738"/>
            <a:ext cx="13943177" cy="1807829"/>
            <a:chOff x="0" y="-66675"/>
            <a:chExt cx="13886906" cy="2410439"/>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11700"/>
            </a:xfrm>
            <a:prstGeom prst="rect">
              <a:avLst/>
            </a:prstGeom>
          </p:spPr>
          <p:txBody>
            <a:bodyPr lIns="0" tIns="0" rIns="0" bIns="0" rtlCol="0" anchor="t">
              <a:spAutoFit/>
            </a:bodyPr>
            <a:lstStyle/>
            <a:p>
              <a:pPr algn="l">
                <a:lnSpc>
                  <a:spcPts val="7610"/>
                </a:lnSpc>
              </a:pPr>
              <a:r>
                <a:rPr lang="en-US" sz="5000" dirty="0" smtClean="0">
                  <a:solidFill>
                    <a:srgbClr val="A4E473"/>
                  </a:solidFill>
                  <a:latin typeface="Muli"/>
                </a:rPr>
                <a:t>Chi </a:t>
              </a:r>
              <a:r>
                <a:rPr lang="vi-VN" sz="5000" dirty="0" smtClean="0">
                  <a:solidFill>
                    <a:srgbClr val="A4E473"/>
                  </a:solidFill>
                  <a:latin typeface="Muli"/>
                </a:rPr>
                <a:t>tiết thực hiện và vận hành hệ thống</a:t>
              </a:r>
              <a:endParaRPr lang="en-US" sz="5000" dirty="0">
                <a:solidFill>
                  <a:srgbClr val="A4E473"/>
                </a:solidFill>
                <a:latin typeface="Muli"/>
              </a:endParaRPr>
            </a:p>
          </p:txBody>
        </p:sp>
      </p:grpSp>
      <p:sp>
        <p:nvSpPr>
          <p:cNvPr id="18" name="TextBox 18"/>
          <p:cNvSpPr txBox="1"/>
          <p:nvPr/>
        </p:nvSpPr>
        <p:spPr>
          <a:xfrm>
            <a:off x="150216" y="1172674"/>
            <a:ext cx="5610345" cy="538609"/>
          </a:xfrm>
          <a:prstGeom prst="rect">
            <a:avLst/>
          </a:prstGeom>
        </p:spPr>
        <p:txBody>
          <a:bodyPr wrap="square" lIns="0" tIns="0" rIns="0" bIns="0" rtlCol="0" anchor="t">
            <a:spAutoFit/>
          </a:bodyPr>
          <a:lstStyle/>
          <a:p>
            <a:pPr algn="ctr">
              <a:lnSpc>
                <a:spcPts val="4175"/>
              </a:lnSpc>
            </a:pPr>
            <a:r>
              <a:rPr lang="vi-VN" sz="2982" dirty="0" smtClean="0">
                <a:solidFill>
                  <a:srgbClr val="FFFFFF"/>
                </a:solidFill>
                <a:latin typeface="Noto Sans Bold"/>
              </a:rPr>
              <a:t>Bước 2: Huấn luyện mô hình</a:t>
            </a:r>
            <a:endParaRPr lang="en-US" sz="2982" dirty="0">
              <a:solidFill>
                <a:srgbClr val="FFFFFF"/>
              </a:solidFill>
              <a:latin typeface="Noto Sans Bold"/>
            </a:endParaRPr>
          </a:p>
        </p:txBody>
      </p:sp>
      <p:sp>
        <p:nvSpPr>
          <p:cNvPr id="10" name="AutoShape 2" descr="data:image/png;base64,iVBORw0KGgoAAAANSUhEUgAAAmoAAAE6CAYAAACmtH4VAAAAAXNSR0IArs4c6QAAIABJREFUeF7s3QdYFNfeBvCZLbC79N6bggqIiGJDQLHHEhONJMaSRBM1MTFqyo1GBY3GGI0xGo0lUsQSsWtssaBRLIiCBQsICCy9L1tg23zfkF0veo2CUnbg5fnuo8LMOf/5nVnyfmdmzpAEviAAAQhAAAIQgAAEdFKA1MmqUBQEIAABCEAAAhCAAIGghpMAAhCAAAQgAAEI6KgAgpqODgzKggAEIAABCEAAAghqOAcgAAEIQAACEICAjgogqOnowKAsCEAAAhCAAAQggKCGcwACEIAABCAAAQjoqACCmo4ODMqCAAQgAAEIQAACCGo4ByAAAQhAAAIQgICOCiCo6ejAoCwIQAACEIAABCCAoIZzAAIQgAAEIAABCOioAIKajg4MyoIABBoukJKSoieTyaju3bsrSZKk6raQmJjI5fP5pJeXl0L7s2PHjum/9tprKpIklQ3vDXtAAAIQaHoBBLWmN0YPEIBAMwkcOnRosK2trVilUiUHBATI6nYbHx/fR6FQmBYVFZ0LDQ2t/dmePXtGe3l5ZXl5ed0mSVLVTGWiGwhAAAL1FkBQqzcVNoQABJpaIC4ujiMWi+lZMa5cLqf8/Pyqz5w5w3NxcaFqamqkoaGhqiNHjgiysrL4xsbG1RkZGbLw8HD11q1bjWpqajiPHj3a6OHhkWNhYfEjl8sV375926BPnz6y8+fPS62srH6pqqrqwGazJ3311VdF9LHMnTv3gr+//7GampqfXV1dOdevX+cFBARI6JAXGxvLFolEJiqVihUYGCjy9vaWx8bGmmRnZ3M7duwoHTVqlLSpPdA+BCAAAQQ1nAMQgIDOCFy7dq1jUlJSMIvFcqEoSqlWq6/V1NR019fXVxkaGu4yNDQsLi4uHldZWRkkEAgSTExM9nM4nOrCwsKP9fX1rW/evDnI19f3gK2t7VapVDokLy9vsJmZ2Q1zc/Oo4uLiL8VicScWizVl1qxZxfRBf/PNN+cCAwOPcLncmNzc3PcLCgq62dnZHe3YseNeoVDoXlxcPFepVOoNHz78p2vXrmVXVlZ+o1AorDw9PQ8PHjx4n87AoRAIQKDVCiCotdqhxYFBgHkCu3bteismJmaBk5NTkkQi6cLhcJxcXV1PPXjwoLOjo+MvPj4+hmfPnp3o6Oh47+HDh13bt2//g729vWdSUtKgTp06XTp06NDY0aNHr3VyciKuXr06zdPT8+rff/89tF+/fuGmpqZOubm5nUmS/Egb1L788ssLgwYN2l1aWmqxf//+iQEBAX/Gx8eP/+STT8ZfunRpcVVVlaO/v/8f3t7eB5KTk8edOHFi5qhRo1ba29unBAUF7WGeMCqGAASYJoCgxrQRQ70QaMUC27dvfzctLW2CRCL5ycjIqL+enl4fDoezID09faqfn195WlpaQLt27c56enr+dvLkyS/t7OysU1NTe3p7ey/t27fvgU2bNkUEBARcv3Xr1liRSOTWsWPHY1euXOnau3fvE9bW1qqysrKOFEV9rA1q//nPfy7069fv0IkTJz4cPHjwOjs7u81HjhzZ7+DgkC+Xy0UpKSmDAwIC9t6/fz+qW7duo/bs2fPJkCFDTqSlpf3+/fffP3j6gYVWPDQ4NAhAoIUEENRaCB7dQgAC/yuwZcuWiYWFhaHV1dWrORxOiKGhoSefz/8+NTX1086dO5dlZ2d7mpmZPeDz+TsePnw4w9HRsSYjI6O7lZXVbktLS3o27NeQkJBzqampA/T09Ix79uy51cjIKNfe3j7x7NmzsyQSiSdBEB9/+eWXJXTvc+bM+XvAgAF74+Li3nZzczulUqki8vLyomxsbO66ubktsbGxGbB169ZV9vb2DyZOnPhGbm5uj/j4+NmpqamdYmJifEmSfOKBBYwpBCAAgcYWQFBrbFG0BwEIvLTAtm3bxqWlpY2RSqXreTxesKWlpYdAIFh969atKZ6enqVubm7pu3fvnujs7FydmZlp6eLiEu7n52dPz4h16NDh7uHDh/uOHDlyQ8+ePfN37tw5p1u3bvfYbLbCy8srIicnZ0hRUZGnTCb7ev78+aV0kbNmzdo7bNiwAzweT7Fx48b53bt3T6Zn4D777LOpIpGob0VFhcPdu3d7m5iYPHzttdf2Xr9+fYhUKuUlJCS4bd++/XWSJOUvfbDYEQIQgEA9BBDU6oGETSAAgeYRePjwoZNIJHJUq9Vp9E37fD7fyMjI6IFQKGxnZmamlMvl6SUlJd2zsrL6Ojk5JXTt2vWKvb29NDY29nWlUmlnbGyc7+zsnMpmszPKy8u7JSUl9TcwMJC6ubnF2tjYGMlkMmMej3ebfoKTPqLLly/3tbS0LHB3d888fvz40Hv37vXq37//kSNHjiSFhIQEJiUlDbS1tc19++23tz548MD9+PHjY+iHF0aNGvWHq6trfvOooBcIQKAtCyCoteXRx7FDAAIQgAAEIKDTAghqOj08KA4CEIAABCAAgbYs0GaCGkVR5OLFiy3+/yZlYwMDg9pXy9TU1NSOPYfDeeJVM9oT4unvK5XKF3rR2+jr6z8+p1Qq1RP7sNnsJ/p+Xv/1PTHrU9ez2vq34/6346/bhkz233uoX9TOvx0Hl8t9pnt9j/tZ29Wt61XaaYl9+Xx+s3WrUCheeC7XLabuOfZ0nS86/7Q/r/u5oNumPxv097SfQzab/URN9M+f9XnRtqP9bGm3qVsv3eZTn8MnzrW6/Wr3q/u96upqgsfj/et4KJVKSrt93f3ov6tUqnqd19rPzbP8tD9TKBT1aosutLE+T03xGWqs2prtA4KOXlqgob9b6nbU0N+Bz+qLbkN7DovFYnL8+PF5/v7+ipc+IB3YsUG/rHWg3pcugaIoblhY2GSlUtmDz+fXrkquVqkJkiApkqQogmDV/qlWEwT9yD39PzWhfqI/kqI0XiyCDn4E658fkyRJqtXq2p/Rf6e/6J9r/9Q28s+36b4Iev/aPrT/ZrFYT3xfu4+2HW37/wZA91X3Z7X1PeOr7nICdfvW/r32uGmEf46ltqan/6R/Xvd7T2+vPb663ddtt26bT2/znOOr13+wtLW89InSgjs+PYaNWcqzzgft91gszfms6ZD+Pv09zTjWnkdPf09bq/b8rHu+Puszof2eth06ZNF90OGM/ru2FvpP+n8cDoegx1Jbh1KppLet/dioVCo6lNT+XPtFb6f9N/13bVCj96PbonekwxUdgOjt9PX1KblcXrsP/XN6O20b9J9P90FvQ29fpx+K/szSX/TP6EBFf7TpoFY3XGk/109/Zur+Dnjqc/vEZ077uaz7O6RuW3U/a08vFfIyS4c83d+LfofU9xytT7vPa+tljuVFtenS7wrtef6imuv781c9tobU8/Tvlpf5PVb3d9HTv0vq/h56+vi1v0/q7k/3T/8/S2q1Wk8ikdhPnz59ubu7e0597XRxuzYT1IqKigy3bt06WS6XF0+ZMuVP+j8QdnZ2RH7+P/cD29nZ1f6CFAqFDRonR0fHx9vn5+c/01Pbj7aPZ/VD/0fE1dX18TlK5yPtP4RC4eO/a/vT1lm3/4YU3pDjdHR0rFdIakj/rXXbumPV2o7xZc81rcOzPh8sFuuJz4yNjQ1RXFz8P58jtVpdew7+28/rWtPb1m1Xu29jj0d92q37mW+M/hvyuW2M/tAGBBoioEP/raA2btxoKZVKPw4JCdnTrVu3mw05Dl3btk0FtW3btr0jkUjyw8LCjtIDQb/Lb9y4cZp5scYbmrt379bb1cvL61khiJ5tUzZeRWgJAhCAAAQg0HYE1q5da0UQxEf0U9xdunS5zeQjr3egYPJB0rUXFxcbbdu27V2xWJwXFhZ2hA5pgwYNMpTL5Y9vKNPeuyYWi2sPV/tv7bHTU6oSiUR7SfNxwDIwMCAkEkntZvQPn/73v9nVXjepcynU0NCQoPu2tbWlHj16JHZzc6tmujvqhwAEIAABCDS3wMqVK635fP604ODgQwhqza3/kv1pgtpEqVSau3DhwsMURRmWlJQY6evry2tqap5YtNLS0pIqLq59Z/PjLzqAWVpaEmVlZS8Mt/92jd7MzIwoLy8nzMzMqLKystq2zc3NqZKSEoJum/6TDm76+vr0tXVDOzs7IX3720seMnaDAAQgAAEItEkBOqjxeLzpAQEBh7p3736LyQgvDB1MPri6tdNBLSYmZhId1BYsWHCooqLCjA5UxsbGoua+zEhRFCs5Odm4a9euVfR9j88yzsvLc7azs8tr7tpay3jjOCAAAQhAoO0KIKgxcOzpoLZ9+/bJYrGYnlE72FRBLS4uzvD69evOzs7OBePGjasgCIJ17tw5on///sSjR484rq6u9Jog7OTk5F52dnbJtra2kpSUFD0vLy9F3Seb6KD24MGDvJCQENyrxsDzDSVDAAIQgEDLCdBBTU9Pb3pgYCBm1FpuGBrWs2ZG7b2qqqrcsLCwA+Xl5ab0jJqJiUmVpqXahwruPqtZzTe9vAji4cN/nsZ0d69du0P59GPj8fHxPfbu3TvP1dX1kFAofGRqasrq0aOHkMfjcbOzs104HE4Oi8VK5XA4Q2xsbBIiIiJc/fz8jPLz8yW+vr43Q0NDaxcoy8/Pd7W1tc35txm3hh09toYABCAAAQi0HQHMqDFwrOmgFh0d/b5EIhFqg5parVYnCst5NxJudK6oElmz9QwJksOl5Cr6aiS79ijZhIpecI1g18Y4isUlObXXKtXyaoWNpcHlzyaMoS9PPr6PLC4ubtAvv6z9wcPD/ZRIJAoxMzNL9ff338HhcNqnpqaOUiqVIicnp28zMzPn9e7de9uuXbuWOzg4JMjl8s59+/b95vXXX0+iw1lBQYGbjY1NNoIaA082lAwBCEAAAi0qgKDWovwv1/mzglqJWq2++yCn/ZUrN94vrRB5k/oGBMnVoxRK9T+r1dZmMzVFEiqSRRD0/wiKoEgWQRIstVJtb2G6bHCPd+L9/cnHqx6npWV5bd8RvZDNIr7PyMhY5uPj80uPHj3uJiQkzDAwMHD5+++/h4WEhHyYmZk5OyAgYP3Bgwf/Y2tr+7aent7P3bp1O2NoaLg1JCSkOisrq52zszMd1HDp8+WGHHtBAAIQgEAbFdA89TmjT58+B/EwAUNOAm1Qo+9RCw8P359TWWnOlkhYhJ2dVFFZqS9nm3AIQ4KQignyn8U5/vni09lM82VkSBDVRQSLMCAIHkWo5dlEpbc3WfvEqGaFdio9Pd0jIirmZz099r6KsrLRCoXim/Hjx5vFxsZu7NChw8WLFy+OHjRo0Oe5ubnTevbsuTkhIWFadXX1ZCsrqx86dOhwy8zMbGNAQIAsJyfH3dHR8RGCGkNOMJQJAQhAAAI6I6CZUfu4f//+B3x8fPDUp86MzHMKoYNaVFTUB9XV1cKFCxfuz8vLszRms9kG1tblJPlP2HrZL/opzrKyMsPMTHOZo2Oh3oZNW2bx9Pl21VKRXKVS/Txp0iRq586dc83NzblpaWlGvXr12lBWVtbPy8vr/PXr1weSJLmRx+OFdu3a9VFRUdH50NBQeU5Ojoejo2MmgtrLjgr2gwAEIACBtiqgCWqf9O/ffz+CGkPOAs2M2hSZTEY/9bm3qqrAmsViswUCy9JGCGrc/Px8dx6Pl2dmZiain/QsKiqytLa2rqTf/U4/cJCZmcnT19en10arJEmSfjEgi763jaIo9rPuQysqKvKwsrKiZ9QY/TJZhpweKBMCEIAABFqRwG+//WatUqlmBgQE7McrpBgysJoZtY+kUmlOWFjYnsLCQhsWi8W2tLQsaYSgxi4sLPSkKKrQ1taWDn6vvEhtbm5uR3t7+wwENYacYCgTAhCAAAR0RmDNmjX0f+M/HTBgwN7OnTvjXZ86MzIvuPS5bdu26WKxmA5quwsKCqwNDQ3p1z2VvWoYou9Py8/P72hsbFxx7dq1ksZY+ywvL8+zvLw83dvb+5UuyzJhbFAjBCAAAQhAoDEF6KDGZrM/o1/KjqDWmLJN2Jbm0ufHEomEDmq78vPzrejXNdnZ2dH3qD3z7QANKaewsLAdh8ORm5ubF75q8KP7zc/P97a1tU171dm+hhwDtoUABCAAAQi0BgHNjNqsgQMH7vH29k5m8jG1qVdIRUZGzqRn1JYsWbKDfpiAHrjGCmrFxcX2LJYBSyotlcZfu+bEUirTQ0ND6z5A+sR5cuHCBWepVGpcWVmZSj888PRJJBQKfWUy2X0PDw/6TQb4ggAEIAABCECgngKaGbXPBwwYEIugVk+0lt6stLTUOCIiYqZUKs0OCwvbQc+okaQhaWNjSM+o0Tf314bWp9808HTdmu20AZdeb612+Y7KykpzkjRm3b17vVPsnt2fmFuaH+nRrdvtmzdvOvL5fLmnp+fNkpISx4cPHzp36NAhTy6XD0lJSfF1d3f/ValUXp0+ffoTDw0UFxd3s7S0TCFJEkGtpU8e9A8BCEAAAowSoIMah8P5PCQkBEGtqUcuLy9P8Oeff3bIyspyMzQ0zP7mm29u0cHqwoULZomJiV6FhYXWLi4uaTNmzLgnFAr11q1b500QBGfu3Lm36fdoaut7OqhV5edb0alMr/SGpTA91bO0pNCYyyEpHltNECoVoabfSFD7Rb+h4J+3FKgIFsEmWSTJYrGqWTxCYON0saOxZwbp768oKioyVCp5vLS0WwN+WfvLYv/u3U5zOGwuQRDdxGIxy87ObotIJBrAYrEcOnbsGJObmxt85cqVoD59+izo2LFjLL3IbV3L/Pz8Hra2tvSxIqg19UmG9iEAAQhAoFUJaGbUZgcFBcV27do1ickHp/OXPtevX99VLpdPkcvlHfT19fPs7e03jhs3LnHdunUDJBLJBIVC4WRiYpLm5OS0Vq1WG8THx88jCKLqk08++c7DwyNdOzgURfFXrFjxcU1NTf4/96ilWdkaGFCq3KTe+dlZ74sqy5y4JKXisCmCJJT0Crb09JompLHoVW/Jf/6PRU+hcRQsHimwcFzs5NLnFOnkJKMoSj83t8yqUlzc4cC+A9+5d3Bfd2j//nk9e/YUlZSUCOzs7M4VFxc7Ojg4GCkUipN2dnbt8vPzvTgczuTp06fnP30S5efn97S1tb2JoMbkjxdqhwAEIACBlhD48ccfbXk83uzg4ODdCGpNOAL0ZcYvvvhiDJ/PHxEYGHheKBS+KRKJrs+dO/en+fPnf0gQRIeOHTs+kslk4wwMDC4QBCF5+PDhOxRF3R8xYsSS3r17X6coirN//37nsrIy5/z8/NE1NTU3li1bFkPPqJHsarYBWUoqC4RuHEJtQHDZSoKoJgil5q1NHI7m6OjExiEIUkUSKjaLYKu5hFqPRRhZJxMOvfLphxHofioqKhyKysudd0bHrHJ0dD6enHw91MvLs9TGxqbQzc1tp0Qisbh79+7HZWVl5h4eHsdTU1O729nZfaVQKC49felTKBT2lslkSbhHrQlPMDQNAQhAAAKtUoAOanw+f05QUNAfCGpNOMT0orBz5swZo1ar+7zzzjvb79y586lQKCyePXv28nXr1k2jn+Ts37//jerq6nnV1dVmarW6NCcnx1KpVFa5uLgsnTFjxn56Ju3YsWMDKyoqBmVkZPiVl5dvX7169RZxYaENyTJkCywFr7yOGk1A11pSUuJO/339+g0z2rd3N6isLBcLBAJPY2PjGltb2y01NTV+QqEwoLS0NN/NzW1fcnLy+z169DjP5XKjhw4d+vgyLd1Gbm5uX7lcft3Nze2JS6JNyI2mIQABCEAAAq1CQDOjNjc4OHgXgloTD2lYWNgQgiAmcDicfENDw/ZcLve+qanp0aKioq5FRUV9BQKB2MrKir4seqegoECcnp7eQyAQ2Lm5uS2fO3fuTnqm6/Lly64ikcj95s2bo0Ui0ZVly5ZFFxdL7NlsFqeysqCoscIQvaQGj8eTVFRUEzJZua2BgcGDvLw8L4FAoG9hYXFTJpPZ5uXlOdja2t7o0KFDaVJSkqeBgQG3Q4cOd59e0iMnJ6e/o6PjVZIkZU1MjOYhAAEIQAACrUpAG9T69ev3h6+v7w0mH5zO36O2b98+l4KCgrcKCwt9jIyMkjt16pRVWVlJGBsbC9PT08dWVlY6mZqanh06dOhBT0/P0mXLlg20srLy8PX1PdmrV69M7eBQFMVbsWLFp3K5PG/RokU7hcJSR0NDtp6JiQl96bJRwpCwWNSBo1LqKWzM0p1esc3c3NzB9vb28SRJSpl8gqF2CEAAAhCAQHMLaC59fkHPqCGoNYN+enq6iUqlsrCwsCgRCoUqY2NjrpubW0VaWpqVXC43MTMzox8yqA00mndq0k9ZVtd9lVNZWZlJVFTUZ2Kx+NGiRYu2l5SUOBCEnpGeHlFiZGRE7/t4yQ36SiZBEOqHxEPCnXCvXX5D8726f/7PkWcXVTqzDQTGKiU3y9mEqK1HKBSyHB0dnxmI8/Pz6XXc6NdNafugt2NVVlbqKxSKALFYfKaxZvuaYZjQBQQgAAEIQEAnBBDUdGIYGlZEeXm5aXR09KcSieTRt99+u53+t0rFtlUoJCw2m60gSXrdDZLU09Ojqqur1Xp6aiVF6aspHo/iURQllUrVPB6PfmhATW8nlUpJPp9f+2+6EpGIIMrVare76Zm97C2Mrng5mNFvKGApFAoum83m6hFG9PvZCTkhrw1tenoEVVNDvxuBUunp6alrampIHo/HUiqVXLVaLaD3tbCwuN4Yb01omBS2hgAEIAABCDBbAEGNgeNHB7PIyMhPpVJp5oIFC3bQN/9XVlbSM3UGdCiqqampDWr0oanVajUdwHg8HiWTyQj6T/rf9JdAIKCDWW1QU/H5KgNNUKuoqKBEHDPPw8dOfe/mYLVmcI/uCQQhpVgsOYfNNuDUVNaQBK8uXDVBUfq1SY3+4vP5BF0D/aJ4uh6VSpVra2tLz8ppZ9sYqI6SIQABCEAAAs0vsH79eluVSvVl3759d3Xv3v1681fQeD3q/D1qjXWodFCj30xAX/qk30zQWO3WbSeznHJd99umfe5uTj+NChx+wMmpce59a4pa0SYEIAABCECgtQrQQY2iqC/79OmDoMaUQdbMqH1SVVWV1VRBrYiiDFet2HSqU8cOhzt18NgU4O1UxhQf1AkBCEAAAhBoLQKaGbWv+vbtuxMzagwZVW1Q0zxMsLMpyqYvpy5dt+uovYtDrqmNafjY3r7CpugHbUIAAhCAAAQg8O8CP//8sx2bzaYvfSKoMeVE0TxM8IlIJKKf+mySoEZbbNx54ic5h+yqUrM+nfPO4HtM8UGdEIAABCAAgdYiQAc1Fov1VUhIyI4uXbrgHjUmDGxzzKjRDkcv3g69dPvOtyq16sPln0xIJEn61aD4ggAEIAABCECguQQ0M2pf9+/ffzuCWnOpv2I/zRXU0rKqvH7ZE7vbxsbm2zETR5zwJkn5K5aO3SEAAQhAAAIQaIAAHdS4XO7XwcHBCGoNcGvRTZsrqJVSlHH4zzGnOnbquN/Vu+PmkS6m5S164OgcAhCAAAQg0MYE6KDG4XD+Q8+o+fj4JDL58NvU8hyRkZGfNOXDBPSJQFEUOe/3wwds7KwrTIwMF07p55PD5BMEtUMAAhCAAASYJqC59PlNSEhIDIIaQ0avuWbUaI5fjl4LL68UhdSoaz5ePnH4XYYQoUwIQAACEIBAqxDQXPr8pl+/fghqTBlROqhFRUV9TD/1GRYWtqsp696XlD/i7yuXf+CyWB+unDY6AQ8UNKU22oYABCAAAQg8KaC59DkvMDAwxs/P7xqTfdrapc8ZmgVvmzSoxRdWt4+M2XvAw9l2Sc8e7f8McXOrZvJJgtohAAEIQAACTBJAUGPSaGlq1Vz6nKG5R+2PpjyEHIriL12zJ86vo/0xVxezX4d5e+MNBU0JjrYhAAEIQAACdQRWrFhhLxAI6Bm1bZhRY8ip0ZxBjSb5JuKvWHszjlKfzf1m+utB2QxhQpkQgAAEIAABxgvQQY3P588fMGBAdOfOnXHpkwkjqnkzwXSRSJS1aNGiJp1Roz02Hk9eUFic+5qipubDpR+NwRsKmHCSoEYIQAACEGgVAtqgFhwcvK1r164JTD6oNnWPWnR0dLMFtT+v5405d+3KMjWlfnf1x28lMfkkQe0QgAAEIAABJgloLn1+GxQUFI2gxpCRa+5LnwnplT2iDp+IsbO2+HTBuwPPkSSpZAgVyoQABCAAAQgwWgBBjYHD19xB7WEp5bRiS8zRLj7ePwd37xbra0tKGMiGkiEAAQhAAAKME9Bc+lwQHBwchRk1hgxfcwe1TIriLf9p58WuXXyOtvN0+WWYkwme/GTIuYIyIQABCECA2QLr1q2z//8rWQvoS5++vr5XmXw0beoetcjIyGZZnkN7Qny1+c84Jwf7bC7PYP7HAzvmMvlEQe0QgAAEIAABpgggqDFlpOrU2dwzanTXK/dfjVIo5M4qivXRwnf6pjOQDSVDAAIQgAAEGCdABzWCIBbSlz4xo8aQ4WuJoPb72ftfZzzK/EClVLy1YtrrKQyhQpkQgAAEIAABRgsgqDFw+CoqKszoS59VVVWZzbGOGk30Z0rx66fOnF3D4ZDjVn087gbe+cnAEwclQwACEIAA4wTooEZR1KJ+/fpFYkaNIcPXEkEtoUjeNXrbrt3tnR0+nzNu4BmSJBUM4UKZEIAABCAAAcYKaO5RWxQUFISgxpRR1AY1kUj0KCwsrElfyq41eVhFWa/ZGHmmq4/nLz269t6FJTqYcragTghAAAIQYLKANqiFhIREent746lPJgxmSwQ1iqI4X/wck+Dj1eFPOyeHNcO8nbBEBxNOFtQIAQhAAAKMFkBQY+Dw0UEtIiLiY/oeteaaUaOZwjbtOW5jb1ukr28wb+qQbnkMpEPJEIAABCAAAUYJrF692oHL5S4aMGBABGbUGDJ0mhm1TzQPE+xsrrI37Du7tkot91Khr/OUAAAgAElEQVSzONPmjR2U0Vz9oh8IQAACEIBAWxVAUGPgyOfk5Jjv3bu3dkZt0aJFzRbUDsff+eTy/fufyRXqsT/NCL3LQDqUDAEIQAACEGCUAIIao4brn2LpoLZv375PKisr6UufO5rrEOLvZQ/5469zG/mGgtAVU8ZexxIdzSWPfiAAAQhAoK0KIKgxcORbKqilltR4rvx918FOnu5feXr1PTncg6xhIB9KhgAEIAABCDBGAMtzMGao/luo5tLnTM2lz+3NdQjFFGX07Y+74v26+W62d7KOHt3Jqqq5+kY/EIAABCAAgbYogAVvGTjqdFDbs2fPp2KxOGPRokXNFtQoiiLnrj90uUMH92sWlhZLQrvZFTOQDyVDAAIQgAAEGCOAoMaYoXpyRm3fvn2fikSiZg1qdAVLt5/byRfoWbA5eh/Nft0/m4F8KBkCEIAABCDAGAEENcYM1f9c+vysqqoqvTln1OgKIk7enpeVmzWFVFCjwqePus9APpQMAQhAAAIQYIwAghpjhup/gxo9oxYWFhbTnIfwF/1y9tOn1/EMuG8smTo2GU9+Nqc++oIABCAAgbYmgKDGwBHXPEzwWUsEtZTSGu/NEdsPenZy/zxoZPBpb5KUM5AQJUMAAhCAAAQYIYCgxohherJIzfIcLXKPWkoRZfjb1t+u+HfzXe/i6BET4m0tZiAhSoYABCAAAQgwQgBBjRHDpDtBjX7y85s1EYkdO3W4aGXF/26Uv38JAwlRMgQgAAEIQIARAghqjBim/w1qe/fubfZ11LRVrN52cK++kbEJQbKnzHyjXw4DCVEyBCAAAQhAgBECCGqMGKYni6Rfyh4VFTWzuV8hpa1i96mrYfdzhB9UKxVDlk97J5WBhCgZAhCAAAQgwAgBBDVGDNP/BrWIiIjaGbXmfNentor4O+lj956J/8VQX2/Ekulv38KTnww8iVAyBCAAAQgwQkD7rs/g4OAIX1/fq4wo+l+KJJlcfENqp2fUWjKoZZSLfVdu2X3Ay8fz4wHOfeK8vfHkZ0PGD9tCAAIQgAAE6iuAl7LXV0qHtmvpoEa/83PByqiEHj26r+nh6bPd15aU6BAPSoEABCAAAQi0GgEENQYOZUsHtdp3fm7Ye7uTZ6czPAOzJe/1cixlICNKhgAEIAABCOi8AB3UOBxO2MCBA7d6e3vj0qfOjxhBEC0d1Gij8O1nTpqZmihZeoYffTakUx4T3FAjBCAAAQhAgGkCCGpMGzGCILKyssz27ds3UyqVZi5YsGBHSxzCxlO31+bmFQxRqGqG/zBlZEZL1IA+IQABCEAAAq1dAEGNgSNMz6ht3ryZfil7xnfffbe9JQ4hNiH74+vXksIUlCp49adjsERHSwwC+oQABCAAgVYvoAlq4f369dvq6+t7hckH3Gae+qRfIRUbG/tZZWVlxpIlS5r1pezaE+TMw6oBhw4fiXa1sRk7590BiSRJqpl88qB2CEAAAhCAgC4KIKg186iUlpYakyRpqlQqy6yt//ueTDp8kSQpcHBwKCIIgszNzXUhSdLAwMDgkampaXndMoVCocXevXtniUSi9EWLFm1r5kOo7e52BdV+/YbIv3p17Ty752s9TuLl7C0xCugTAhCAAARauwAd1Nhs9uL+/fv/jhm1Jh7t48ePd7x79+7MrKysEHNz8wvvvffej25ubo9iYmICsrOz5xYVFXmZm5vvHzt27PFr166Nz8rKGikQCG76+/v/OGDAgHhteZWVlebbt2+vnVGbP39+i8yopVGU/i8/RCb37t7lFysbx5ihvrZYoqOJzx80DwEIQAACbU8AQa0Zx3zOnDmj+Hz+8J49e54rKioaUVJScmvSpEnrf/vttylVVVVu7u7uD9ls9lt8Pn+Xr69v/I0bN2bX1NSEGBgY/DBlypRIbakURRmsWrVqllQqFYaFhbVIUKNrmffrH3c6tnM+ZWlkuGRkUJcnZv2akRVdQQACEIAABFqtgObS5xJ6Rq1Lly6XmXygOn2PWlxcHOfYsWNjq6uru0+ZMmXL9evXZ2ZnZ0s/+OCDH3fu3PlRcXGxwYABA+JKSkpmlZeXxzs7O9+8devWYnpA+vbtGz5s2LDTxcXFRn/++eekvLy8yWVlZY4KhWL52rVr17fUoK3aceKIgMelKBVr2szQkIKWqgP9QgACEIAABFqrAIJaM47s7NmzxxgbG7/Rt2/fc5mZmSPkcnnahx9++OvSpUtHK5VKdx8fn0cSiWSssbHxH3379t2VlJQUeP/+/U/z8vJOrl27djVFUZx79+65iUQi3ytXrrxZWFh4dvny5Vub8RCe6Or3Q+d+qpBIhxIUNeLLCSOyWqoO9AsBCEAAAhBorQKaS5/fhYSEbMGMWhOP8okTJ9xv3749Mz8/f6itre1ZFxeXG2KxWM/FxSUlISFhallZWU97e/s99M2C9+/fn1RQUNDLxMQkwcfHZ9XQoUOv0+VRFMWqqKgw3rJly6dSqfRReHh4iyzPQddy8kbalLhL15aopPJ+K79+P72J+dA8BCAAAQhAoM0JaINacHDw735+fpeYDKDTlz5p2PDwcFb37t15JSUlegRBVNvY2FB8Pp8sLi5WEATBl0gkHAMDA+m4cePUCQkJJrm5uezKykrR+++/L6+7/AW9jtrWrVs/raqqymzJoHY9Iy8o5tCZnW6uDm/MeiMkCUt0MPnjg9ohAAEIQEAXBRDUdHFUXlCTrgS1jHKZy8pNf8T59fCd2dfW74y3NylnICdKhgAEIAABCOisgOYetaVBQUFbMKOms8P0ZGHl5eWmERERMysrKx8tWbKkRV4hpbkMy/3oh+g7vXsHrO7a0SPG356UMoQQZUIAAhCAAAQYIYCgxohh0s2gRlc1a92+G17eXnE2ZrbfvelnVsFATpQMAQhAAAIQ0FmBFStWOAoEgqWBgYH0jNrjNVV1tuDnFKbz96g1FqquzKjRx7Nk1/mDAkMDitLjTv9qqC/9VgV8QQACEIAABCDQSAIIao0E2ZzN6FJQ23D27o95eUVDKHnNqGVThuY0pwP6ggAEIAABCLR2AQQ1Bo6wLgW1XTdyp1xLSFyglqkHrJnz5iMGcqJkCEAAAhCAgM4KIKjp7ND8e2F0UIuKipopEokehYWFtdjDBHSF8dmy4D2xsbs8nO1GfDJu8C0s0cHAEwolQwACEICAzgogqOns0DAjqN2qoNpFbNwcF+Dn/0E7i24X/P1Jek04fEEAAhCAAAQg0AgCCGqNgNjcTejSjBpFUfpzVmxJCQzoGd7dyXevmxtZ3dwe6A8CEIAABCDQWgUQ1Bg4snRQi4yMrH0zQUtf+qT55q2OuNXVx3efkZHxz8N7e4gYSIqSIQABCEAAAjopgKCmk8Py/KJ0Lagt+33PMRtrq1KugD/7vUG9ShlIipIhAAEIQAACOimAoKaTw/LioKYrDxPQlW7ed3pjVXW1N0tdEzpn0th8BpKiZAhAAAIQgIBOCtBBjc/nLwsODt7StWvXizpZZD2LalML3upSUDty+dbcazfvTVOp1IOXzRyPtdTqecJiMwhAAAIQgMCLBBDUXiSkgz/XrqMmkUgyFy1atLOlS7x0L2vk/lMXNpibmA2aN3l4GkmSVEvXhP4hAAEIQAACrUFg7dq1jiRJLqNfyo4ZNYaMqOYetU/EYvEjXQhq6WVin1W/7Tzu28V73PSRAQkkSaoYQokyIQABCEAAAjotgKCm08Pz7OI0y3N8rFnwdldLH0JWBWW2dP2WpOCg3rO7Bfkc8yZJeUvXhP4hAAEIQAACrUEAQY2Bo6iZUZuhmVH7o6UPgaIo9qerou8H9Om7wdLIaPNQX1tJS9eE/iEAAQhAAAKtQQBBjYGjSAe16Ojo6SKRKGvRokUtHtRownmbDp1r197jDofNX/BBiFsFA1lRMgQgAAEIQEDnBBDUdG5IXlyQ5tLnNDqohYWF7X7xHk2/xYrd53ay9fnGBJv9/pej/Euavkf0AAEIQAACEGj9AghqDBzjsrIyk6ioqGlVVVXZuhLUtpxJCX+ULRzFJfRGhH8QUsBAVpQMAQhAAAIQ0DkBBDWdG5IXF0QHtejo6I/ooLZo0aLYF+/R9FscuVU84cz5i+H6euyBK6a/nt30PaIHCEAAAhCAQOsXQFBj4BhrZtQ+1Myo7dGFQ7icI++1ffe+g507OQ+eMSLgLkmSal2oCzVAAAIQgAAEmCyAoMbA0aODWmRk5FSpVJq9cOHCvbpwCJliyvaHNVsT+vXuPrWDaddz/v6kQhfqQg0QgAAEIAABJgsgqDFw9DRB7QOxWJwTFha2TxcOIZGiuDtWx9wJ6O73K8/QYusof3upLtSFGiAAAQhAAAJMFkBQY+DolZaWGkdHR38gkUhyFi5cuF9XDmHJ7/v/srO1zTTR1/s6dLB/pa7UhTogAAEIQAACTBVAUGPgyNFBLSoq6n3NjNoBXTmEjYfO/1pWKeso5yjGh787Ckt06MrAoA4IQAACEGCsAB3UCIL4Pjg4eDPe9cmQYaSDWmRk5HsymYyeUTuoK2Ufvnp/6oXrd+aSKu7gHz8bnacrdaEOCEAAAhCAAFMFENQYOHKaS5+TJRKJUJeCWmJmSa+IA2cOe7g696+81ftBeDie/GTg6YWSIQABCEBAhwQQ1HRoMOpbiubS5ySxWCwMCws7VN/9mnq7jELK5vvoXdcD+/ae0lnfLQ5Pfja1ONqHAAQgAIHWLoCgxsAR1syoTayqqsrVpaBGURR32k97bgX06rXRwNV5c6gTKWMgL0qGAAQgAAEI6IwAgprODEX9CykuLjbatm3bRKlUmrtw4cLD9d+z6becH3XmmJWlRQ6bZfDVrOEeoqbvET1AAAIQgAAEWq8AghoDx1aXg9qqI4mrpOLqLjJ59fjl7w0qZSAvSoYABCAAAQjojACCms4MRf0LoYNaTEzMBM2lzyP137Ppt9x1RTjp6rWEeVxD/QErPxiBl7M3PTl6gAAEIACBViygDWoDBw7c7O3tfZHJh0oyufiG1E4Htejo6AkSiYS+R02ngtqlR3K/iJ07T/p1cutXfCsYT342ZGCxLQQgAAEIQOApAQQ1Bp4STRnUKIpiCYVCfUdHRzlJkqqG8tyjKIs1y7cmDwjs/WFokPcZkiSVDW0D20MAAhCAAAQg8I+A5s0EywcMGLAJM2oMOSuaNKhV5pjfS7nXT4+jn9i+R7CQJEmqISz0Oz93r92V2M3He6utm/HmEDe36obsj20hAAEIQAACEPivAIIaA8+GJg1qhfe7XLpyNVqPJ5jvr2d5igwJafCM2LLIw4ctzczyOCT51dTRgVUMJEbJEIAABCAAAZ0QQFDTiWFoWBFNGtSK7nqcOXZ0l4Gp2eLeo7ueIEl/RcOqI4hf9//1Q5VU0Z2nEIyb80FIRUP3x/YQgAAEIAABCPwjgKDGwDOhKZ/6pEouOST+9fc+gZnlT17D+h0mSY+ahhIduZ789rnLdxcbGfOCwyePKWro/tgeAhCAAAQgAAEENcaeA9qgRi94u2DBgkZ96pMqiLdOOn36kLGl42/tu7y2l7S3lzYU6npOTpfNf5w6061Lp6D8y31S8c7PhgpiewhAAAIQgACCGmPPgaZc8JYSXrW4df7EETP79tucOvvvIK06NfgeM6FIZLF4w76b/QODp9n3bfdXCJ78ZOy5hsIhAAEIQKBlBXDps2X9X6p3zYzapKZ41yeVGWd65/L5oxZOnfbZde4VQZq5NfgeM4qiOJ/9uvuGn49fFIvS2/BBCJ78fKmBxk4QgAAEINDmBRDUmuAUoNciIwiCTZJkg2/Er085mhm1yTKZTLhgwYJD9dmnvttQxReN7p8+fdzUyeOkgVXH34w7+pfUd9+62y2MOXbY1NSygCeTzJ0ZGiJ+mTawDwQgAAEIQKCtCyCoNdIZEBcXZ8hiseykUqkiISGhY3l5Oee9996L9/Pza/CM1ItKKi0tNY6Ojp4skUiECxcuPPii7Rvyc4rK4afu3nrSxLFDvKF9uzWG7XoXNmR/7bZrTyZ+V1xc0keuxx67InRw5cu0gX0gAAEIQAACbV0AQa2RzoCdO3d6czic9+RyuSwzM7O/WCwu79ev36bhw4cfb6QuHjdDB7Vt27a9JxKJhGFhYQcas32KSuSm7v7ztLF9h5vG1s4/GHQKzHuZ9velCN86H3fxBwOBcZ/lU4YXv0wb2AcCEIAABCDQ1gUQ1BrpDPjtt986K5XKb6VSqZ2FhUWqlZVVIf1U5vjx4zc2UhdPBLXIyMgPZDJZzsKFC/c3ZvsUFc56EEueNbV3f2hs6rhY4NMv52Xajy+o6hwVE3s+wN+3b9b57njy82UQsQ8EIAABCLR5AQS1RjoFsrKyzM6fPz80MzOzc2BgYFZpaamRvb3934GBgYmN1MXTQW2qRCLJDgsL29fY7d+P/S7O1M41X9/Scr6Z52uP6rZPpaToEV5eihe9Wop+5+fqVb/fGhncd5pxT8+TePKzsUcJ7UEAAhCAQFsQQFBrpFHetWuXk7GxcR+SJOUZGRkTJRKJga+v77fDhg270UhdPG4mPT3d5ODBg1OlUmn2woUL9zZ2+/f3Lo8ztnGsEPAtvjT1H56ubZ+qyDLLvBE3WE9gdMmh15g8kiTV/9Z3HEVxDq3fdr1nZ99oUweD9cM9Gr5wbmMfF9qDAAQgAAEIME0AQa2RRiwmJqabWCyeX15eTvJ4PGd9fX2JmZnZ0XfffXdlI3XxuJmysjKTqKioD6uqqugZtT2N3f79/T+dNba0ruHqG3xu1WtM6uOgVny3241TByKtHawXOzq7HyPdQp77wvWl2w4cNDY0K6oR18z5avJQSWPXifYgAAEIQAACrV0AQa2RRvjQoUP2GRkZH1VWVvbt3bv3GQ6HU15YWFgyYcKERr2HjC6XDmq///77R/Slz8WLF8c20iE8bib1z1//EhgZ67H09D627/POPe0PFFlXAi/t2Rjt7uO90d7CZTPpH/rcpzkjT14ISxOWhehJql4PnzVR1Nh1oj0IQAACEIBAaxdAUGukEc7MzOQlJCQMKCoq+lCpVApNTU2Thw0bdsTOzu6JJx7j4uIs9fX17Xg8XkG3bt1qf0ZRFHns2DEbgUBg6ujomMfhcOTZ2dlOarXawNraOtvb27usbpmaoDZdLBZnLVmyZHcjHcLjZh6c2PSngKdvxeWyptr2nXzn8Yxa6tHBV/Zs2tzBxyfO3NpqHtl79nOX7jh9O33kgbPX1luZmfUInzwU7/xs7IFCexCAAAQg0OoFENQaaYijo6M71NTUfFlUVOQikUgq7OzsTK2trde88847j5fn2LRpkzNBEG9XV1f76+npXfH19Y0NCAjIXbduXScWi/WOQqFwViqVpwYPHvwgIyNjaElJiRdFUfHOzs6Hhg0blq8tlV6eIzIycoZYLM4ODw//o5EO4b8zaqcj9vBZVAeSVL3nGDItWfuDmuvb3079a/sqJ2fnQn0j43H811dlPq/ve8XVHVZv238lOLB3SHpPt9vhz7mnrbGPAe1BAAIQgAAEWoMAglojjeLmzZt7UBT1/f+vpZbJYrHSqqur3zY2Nt4xYcKEn7WzZkuXLh2lVCpnUhRVbGxsbG5mZhY7ZcqUncuXL39PJpO9RZJkpYGBAenh4XFcLBYr8vLyRurr65tZWVn9PHHixNrAR7+eqaioyCImJuYjkUiUvmTJkl2NdAiPm3l4ZlukPiHvySJUkxwGTn/8MET1la2zS28cm8cXGHD0zKxDDF5feft5T38WF1NG82P+eBASFPyFnb/9Hjz52dgjhfYgAAEIQKC1CyCoNcIIX7x40YjFYgVkZGRMTk9PH0iSZBmXyy0aOHDgVz179rymCVjsOXPmhCoUij5Tpkz5PTk5eU5WVlb5559/Hr5mzZppJSUlJkOGDLlQWVk5UyQSnfHx8dmZkpIyValUdjQ3N980efLkqxRFcaOjo7tUVlYGlJSUhMhksiOrVq2KbIRDeKKJjL+3r2XXVA0hKeVE5yGfPV5epOT0uvXc8rSRMpnMhu/qNdY4aMgpkvSW/1v/9CXdr7Ycvdahfbvjjs7cpXjys7FHCu1BAAIQgEBrF9AGtaCgoE1du3a9yOTjJVuqePqtBCqV6qvKysr2paWl3tXV1ZS1tXX8sGHDvvT09Kx9apJ+/+e8efPGcTicN318fM6VlpaOVSgUGUOGDPlp9+7dwxUKRcd27do9qKmpGWRqanpWKBSKZTJZgLm5+fGRI0cecnNzq/7/GTu9DRs2+P9/kAsSi8WBNTU1+5siqAkv716mEBWMo+Sqie1GzU3QumYc/OGknTHJKy0p9jN28V5mZOm4kWz//NdDrTlw9ffqmmqzagODSeGj/KUtNUboFwIQgAAEIMBEAQS1Rhi1lStXuqnV6lClUsnj8Xh0oCL5fH5pQEDAKT8/v8cLxq5YsaInl8v9TF9f352iqDIbG5vLxsbG99PT02X0pU+CIBy4XO6Ddu3aJSUkJLxVU1PD6t27d0S7du3O+fr6Pr4Zv7y83HTr1q30PWqPmuIetYKEPfOkpTlTVArFJI/X/3NFEzTJ1L3LEhzszdKqykr78S0cErg8wUyDbuOf+4qp7efTpty8fetLks/p9ePU0VWNwI0mIAABCEAAAm1GgA5qBEF8HxwcvBkzak087Ddv3jRITEzsWVpa2sPCwiLZyMhIqFQqTbp37572119/9aiqqvJwdna+LJfLJQUFBf1kMhm3Xbt2D/39/a/7+Pg8fsKSfuqTfphAIpFkLVq0qNEfJii5sX9WZf6jT+U11e95jpl/WRPU2Pd2Lbpm387lDFUj9ZPUUB4UQQxyGvJ52vPY/n5Q2XP3gQMnuvt5+X4wpIfwRW80aOIhQPMQgAAEIAABRgkgqDFquP4ptqmDWunNw1PLsu//R1ktf99z3IJLtUGtNM045WjEBVt3jy0mRgbGGalps9VszsBOo/9z53nhK0NM2axaF3Fn1LDgcVVpSRdCQ0NVDCRHyRCAAAQgAIEWEUBQaxH2V+u0qddRq7p78u3ctKTvlEr5B53HLoqvDWplic73ju4+bu7i8Z2Nh0fB7bN/RRpZ23/gOqjzRZIMUf7bESVSFHfH6pi7/Xp2XePIl2/29/dXvNrRY28IQAACEIBA2xFAUGPgWNNBLSIiYjp96TMsLKzRF7yVpJ4emXXn6k+USvWh97hFF2qDmvCEb2rc2VgDW8e5Dr0DE1IO7/rbvp3HL2ZuLjGk7fNfD7U04vAxGzPDRw76TnOGD8c7Pxl4yqFkCEAAAhBoIQEEtRaCf5Vu6aC2bdu2aXRQ+/bbbxv9FVKyR+cHPLx2fj1BkB93fmvBefrSJpV5uF/axQsRPDOz951G9LmcvvtEsp2z2zmVnnG4sf+7Jc87nqgTiYvzhI9C5Cr9YeHTR+HJz1cZfOwLAQhAAAJtSgBBjYHDTQe16Ojoj+iXsi9atKjRg5pUGN8n7eKpLQSb/LzLW57nCGKcmri5881H9279rGKTY9qPW56UvX/hLSsrm0yKJZhuEDj1uU9+nr6V98aJ0yc3dHK06/xh6LAnXofFQH6UDAEIQAACEGg2AQS1ZqNuvI40DxPUvpS9KYIaVXjDN/nM/m0cvv5Xnd8IPEsQ/VXE9egZBZnpi2qUiuEu7yy/mXck7IaZkVk1yRGE8oOmZz/v6FLya7w3RERcGTlsaN9h3dye+zaDxlNCSxCAAAQgAAHmCyCoMXAM6aAWFRX1IT2jFhYWtqexD4EqTu6QfGrvHzxD40Wd2o/4i/DyUhDxm5aVlBRNUauJodZvLrxddHTxZUO+oTlbjz2UFzQn43k1pJdRJj9v/j1z+LChH7/m67SXJEk8+dnYg4b2IAABCECgVQogqDFwWDWXPqeKRKKcJglq5Xddko/v3Gtoafmj++DRRwjCtUZ+ek2UTFEdoFKSb5iP+s/dspPLT3FIsjNBCoJMXrCWGr0A8PyNe+94d+p0oJNR58X+/iSe/GTgeYeSIQABCECg+QUQ1Jrf/JV71Fz6nCqVSrMXLly495UbfKoBqjjbPvmvzQdNbWzXu3YO2kvYdJGWHfn+qJ6+vhlXjzVJv/+cdMn5NX/IxJIhhIrqbTV64YMX1bB6/8UYpbzaVCpjjwv/IKT6Rdvj5xCAAAQgAAEIEASCGgPPAs2lzykSiSSnSYJa1UPr5EMRhy3sHbY5+XbfTpj3qsrdE3bRzNyiTKDPm0kGTc+WX16/vqSoZCJFsHo61COo7bqUMfP69WtfiPQqOm+ePh1PfjLwvEPJEIAABCDQ/AIIas1v/so9aoOa5h61fa/c4NMzaiKhRdKR3/60cbTfZ+/qspVwHlHxaOe3V60d7G8KDLmLSP/p+arEzYuFWcJZakrRx+2t5fdfVMP5bFnwzp27jo4M7tZpVIBvHkGQ1Iv2wc8hAAEIQAACbV0AQY2BZ0BpaalxVFTUFLFYTN+j1vhBjSozubVj5XFbZ6cT1u5OGwi7kaKHOxZcsnZyOm5sbb2G9BxTSl3fOvtRRsYCuUId2PHdFwe15BLKYcOWiPsTRoSMiNvvdjE8nFQzkB4lQwACEIAABJpVgA5qJEkuCwwM3Ozn51f7tiCmfpFMLbyhddNBLTo6+gPNpc/9Dd3/RdtTVIHBvR0//2Xt5HTBwsnpZ8Kim+LB4Y1nrJzdoszt7SNJj+Ei6lbMBxn37/+gJrghHqHhd1/UJv0qqZ1rd2QH+PksURd02Rwaiic/X2SGn0MAAhCAAAQQ1Bh4DjR9UEvTf7hzyxlrF6cbxpaWPxC23Xl3juw4ZOHossKuY5f9pL2/lLq3Z0za7aRfuQamw12vSW+R4eEvnCFbFn3onJW5xT0qjzdr+nS885OBpx5KhgAEIACBZhZAUGtm8MboTnPp832ZTJazYMGCA43RZt02KCqWnbnrRpylk32akalVOGHrZXXnrwHQN1AAACAASURBVIM7jMys5rq81vM0SforqNT9gx8kXYvgWbiEugycnlCftdF+P3ZhRUFhRbDSQNYvPDRU3th1oz0IQAACEIBAaxNAUGPgiGqDmuYetUYPajRJxh/fnLeysykwNDX8RmnRvd29v49u4rD0JnrelyXQs2dUzsleKX/HxZo6dZriIOj8N+n/4hmyE8kZoUdPXdjQyd/ZdWZIiJiB9CgZAhCAAAQg0KwCCGrNyt04nTVHUMvc/e15a2uzKoExf7bMtEuP9MSLK9Ry9Ru+k769QR8FlXfK89aZU0dt3Lt+btPb9yRJer9whux2objL6s3br7wT+la3IR0sHtAve28cEbQCAQhAAAIQaJ0CCGoMHFc6qG3btu09kUgkDAsLa5IZtey9C85bmhtRfJ5gRplR+5FFDx98Ja9RvOb7ztf/BDXJRfvk/YfPO3Ts+a2VVffDpJvbCxexLaYoo29/jC4YPnzIxOTOdofCSTz5ycDTDyVDAAIQgEAzCiCoNSN2Y3XVHEEtd3/4eTNjngGfz34/j+Myvbq8PFSlUg7tMGJmcm1Qo+4bXY+JTHTw6L7c1rHPbtLJSfai46NfJfXV5j/TPTt1iDYqvLk0NDQU7/x8ERp+DgEIQAACbVpgxYoVjgKBYGlgYOAWLM/BkFOBDmqRkZHvSSSSJptRyzu0+LypgZ4NX6A3PktusZBUkV0IkhrtMuD9lH+CWhwnMebkbRdP//WEwCLK2rt+95wtib34pz6HUyMzk70dHhKiZAg5yoQABCAAAQi0iACCWouwv1qnmuU5JtNBbeHChQdfrbVn7118bPkZAUfpwRUIQtMq2KtMTWwoAz7vfVP/N9O1eyTuXHDXyd1vl7WZwy+kR29RferYcj5teeqD1DcqKZsum7FER33IsA0EIAABCLRhAQQ1Bg5+cwS10pMrjukTsm5svuDth8XqVVb2bg+MzS3/I+g4MFdLduOPJXcd23U+pW8gWGziPaysPpQHbpdMOn3m7IYu7dvZTB/lj3d+1gcN20AAAhCAQJsVQFBj4NA3R1ArP7Vqn55SFMw2NpyQKpQut3by+svGot1PZEf/Ei3ZrX0/3LVz8kjicfizjboNL64P5aVcRUD0zt1xH40Z7uHf3jy7PvtgGwhAAAIQgEBbFUBQY+DIN3VQo2/6rzr3yza2rHQkx8r8kwdppfMsXb0ieDYdIs3b+1dqyVL+XJNiYW5fwObpT7LqNjqvPpQPpJTD6rVR6VPfen1Aj/bml7FER33UsA0EIAABCLRVAQQ1Bo58Uwc1mkR24deN6qr88XrWVktSHxZ9ZGrjHmbfP+QQSf53GY7UE+uTBAJTNp9nMMKi5xs59aGkKIo7a/W2ipEhwVOH+LnuRlCrjxq2gQAEIACBtiqAoMbAkW+OoKa4smm5ovTRNK6VeURGdvlbLH2jD9xHtr9Akv9dUiPzzO+XSILjRChZwa5DJ2fWl3Lhpr33PNq3i8246Lc4PBxrqdXXDdtBAAIQgEDbE0BQY+CYFxcXG8XExNQuz9FUT31S1yO+luU/mMsxMTyZVywfpCbZb7Z7MzyhLtejv6OOK2TVPfTYej1dBk3JqC/lun1n9ssVlPIKq2z8HqylVl82bAcBCEAAAm1QAEGNgYNOB7Vt27ZNlkqluU0W1G7tmCbNubNQj693t7iK6KpUkCOc3wpPrMslvBgTIxFVva5kUd29h818WF/K3WdvLEl5KBzT2bTaF4ve1lcN20EAAhCAQFsUQFBj4Khrg5pYLKYXvD3UFIdA3d33dlla4nIDDqu6mmOoX0ORY2yGfXOzbl+liXtWFuTlTpPLSX+/tz5Pq28d55PS3z0Yd2PD4FFdbYZ7eNTUdz9sBwEIQAACEGhrAghqDBxxzaXPSVVVVblNFtQeHH6t8Hb8LwIOYUMaWt6hWNwpxgNmP6jLJUo+/J+cR2n/kStVvfze+rreQe32o9KAX/84GTf1ozfce1oI6vUQAgOHCSVDAAIQgAAEXlkAQe2VCZu/gWYJag+P9c1POLVZj1R1Elg57yH1jb7mB01/Yt0zyZ3j07IepiwjlOoArwYEtUcSid3SX/ZnTXz3nX79XbmXm18QPUIAAhCAAASYIYCgxoxxeqJKOqht3759olgspu9RO9wUh0DlnPLJOhO7nUNRXcxdO67gO7r8RHqEPrGorfT+2dDMe4lrCT5noNfQOXfru9QGRVGcGat2iYcPHzZ1tLf5jqaoH21CAAIQgAAEWoMAghoDR1EzozaBfphgwYIFR5riEKjM467pJ2P2sQhWNzM3n89N3d2iyfahjxe7pfusfnjxtcyb8b/zrUxHuQRNSybJ+i+1MWfjoQeeXl77pgV7fEu/470pjgFtQgACEIAABJgugKDGwBHUPEzwrlgszgsLC2uaoFZw0jp198Y/CZZeD2Nn91DbLoOOkG4h1XW5FLlJfVMvHfvDzNZ2vF1guyskGaKsL+fyvRcPUiRJzh8b8AZBkAhq9YXDdhCAAAQg0KYEENQYONzaoKZZnuPPpjgEqvyAaWpU5AmKa9iLZ2Y5wOXdwL/rLnZL90kV3PO5fy72iLmTyzTrgM5xJOmvqG8t26+kL09KujX+pxlvuBEkglp93bAdBCAAAQi0LQEENQaOt+YetfH0jNrChQubJqgVxRne37n2FMkz7cHSE/TtMGX91aepqLx053txUees3dvNtTC3OU56DK/3Uhtn0ysGxu7Zd/TLj6Z4uFuQePKTgechSoYABCAAgaYXQFBreuNG76GoqMgwJiamNqiFhYUdbfQO6NkyKo6X8utvZ/lmDp5sPn+g69jvb/xPUKPKTW9H/nDN0dMz3MxRsJ90CpXVt5bEPEqwfce2/D59un33dqDPqvruh+0gAAEIQAACbUkAQY2Bo00HtW3btr0jkUjymy6oJXLvbd5wzsDaxY7FE7zh9NpXt/43qCVyb0XsuuPk7bPWzNUuirQdKmkI59bDl9dn5eUMWzIjtH1D9sO2EIAABCAAgbYigKDGwJHWBjWZTEZf+jzWFIdAUbHs5K3x503s2+vzTI0m2Qd8cP9Z/aREfnnf2ct7l6G5zc+kx3BRQ2q5+qDQd/OOP65/9vkM364W+ikN2RfbQgACEIAABNqCAIIaA0eZDmrbt29/m55Ra7qgRrEuR8z/29LJQ8o3NPzEKSD0me/yfLDj6/uO7h3OCgyNF5DeoWUN4UykKO6+DX/cd3FxPjpjZN9ZDdkX20IAAhCAAATaggCCGgNHuTmCGs2SeGj9BTNr5yy+sel8e++gJ95KoGXLiP32vr2T8x19Af8T0ndyUUM598SnfHH23N8LN8yfYf3/q3XIG7o/tocABCAAAQi0ZgEENQaOruZhglCxWEzfo3a8qQ4h+/rxoXwTsxJLtk0K6eb2xBpq2j5zDoTft7SyLuIJ9N8hu03Na2gtN/KrrLZG7S4cHNDj/Tf6+W5r6P7YHgIQgAAEINCaBRDUGDi6zRXUqLQ0fcLdXUUQhOrfXg+Vd3jJHUMTMxaHbzBU0HNKg5fZoCiK/P144nd3kq58OG/qp+1tbckGPZDAwOFDyRCAAAQgAIF6CyCo1ZtKdzbUXPocV1VVVdCUM2r1OeKCI98l8gXGdhRHEGja76PM+uzz9DaRcUmmdxOuZXf09Fj74eshC16mDewDAQhAAAIQaI0CCGoMHFVdCmqiv1bGyVVqXxVXz99m0JyMl+XcE5c04a/z59d+Mftz/06m5EsFvpftG/tBAAIQgAAEdFUAQU1XR+Y5delSUJOeXb1PIqserCY5fjbDv05/Wc4jiXmCa0kXb9jb2p2eMSro05dtB/tBAAIQgAAEWpMAHdQMDAy+69u37+9+fn7xTD42ksnFN6R2XQpq1RfWbiwrr5ioorhdnUbPe+YSHvU5Nvpetb2Xb0w7e/7a8g3fTLciSZK+Nw5fEIAABCAAgTYtsHr1agcOh7M0KCgIQY0pZ0JzPUxQHw/V1d/ChbkFsxVK0t89NPylgxrd19GUFNtjR65lvTPurRFB7Q1P16d/bAMBCEAAAhBozQIIagwcXW1Qk0qlBU214G19WajkyBmZaRlLuXqC3q8yo0b3tykxkVuUXnOKVFNlC8YHjqlvDdgOAhCAAAQg0FoF6gS1LX5+fpeYfJxt7dJnk76ZoL4nAvVg35sPbiRtNLB0GuQ4aFoKSZLq+u779HbhFMXqmFgw5sixo1t/WTTV0Yokq162LewHAQhAAAIQaA0CdFDjcrnfBQYG0pc+EdSYMKjFxcVG9EvZxWJxXlO9lL2+DlTG0eB7V6/sMnbqONah74Rrr3pv2Y4Lt8wuXbmWP2xIyMRRvu321rcObAcBCEAAAhBojQJ0UGOz2d8FBwcjqDX1AFMUpb9z587+NTU1rxkZGZ0eN27cn3Sf6enpJleuXHldLpd3s7W13efl5ZVy/vz5t1UqlYurq+uOkJCQO3Vro4NadHT0eM1L2WvbaKkvKuuE9+2LF49bu3d734btfIH091e8Si3hsbF6ZiqDmOyi0k6rZk3qRgc/iqLYwuIaNx6pX2hlhVm2V/HFvhCAAAQgwCwBzaXPJUFBQVsxo9bEY7d8+fJBPB5vllwu5xEEUdO1a9cNQ4YMORkWFjZeIBBMIgiCTRBEycCBAyPOnTsXUllZ+S6Hw1kVHh7+a93SKIrS+/HHH8dXV1eXtPiMmviKzbU9B684e/eeZdPD4yRJer/S+zrppz//vpHVac+5S6dllKp4/NiR4fGXLo08f/3O6NcGD97y1Wvd5jfxMKF5CEAAAhCAgM4IIKg101BQFMX68ssvxygUil6hoaG/p6SkvP/o0aOquXPnrvvtt98+KikpMe/du/ep6urq96qrq6+0a9cuMTs7e1pFRcXNr7/++je6TLqNW7duuVRVVXlevnw5pKio6MrKlSv3NdMhPLMbiorjJcacTnHxDvjOytpsN+kUIHvVeuiwtnjrSTN9U6OV8ZfOvN09IPgax9wxLfHS5SHffzuxgzde3v6qxNgfAhCAAAQYIqANav379/+9S5culxlS9jPL1OmHCejLd3Pnzh0rk8m6jx8/fuO9e/c+EgqFsu++++7nefPmfVRcXGz6+uuv/1VSUvJhRUXFlcDAwCvp6elTi4qKbs+ePXuLJqjxYmJihldUVIzIz893rqqqivz11193tuSg0aHq9u4lqQ7u3TeZ8w02kt4h4saqZ+2xNP32rmzba1ezCpWmeg4P76QnfDlx+HB/N8urjdUH2oEABCAAAQjosoDmYYLF/fr124qg1sQjtWLFisEEQXyhVCr5fD6/2snJ6TKPx0vOyMgwUygU9KVMfZIki/v37782Pj6+e3p6+nwWi3Vk7ty5izw8PIR0eeHh4awJEyZwY2NjJygUipLw8PDDTVz2c5ung1rKvhUPrJw9D3MtBN+Ztx9c2Zj10O3TL4T/PvqqhVpPec7WiDj04ci+C+jZxUcVhLGbGVnRmP2hLQhAAAIQgIAuCSCoNeNoUBRFB6x+arV6uKGh4Wkul5ulr69v5evrm3Ts2LHBJEn629jYHPLy8kq7dOnSWxUVFYOMjIzuOTk5xQYEBNzWlko/TBAZGTlZJpMJw8LCDjXjIfxPV3SQSj30800TG5fbApbJLONeg0qbop5NiXkCVnnp19dv3pzw9hcTPFMOXwq4fv3KromT3v9goIfFX03RJ9qEAAQgAAEItLQAHdT09PTCg4ODIzCj1jyjQVIURZBk7ZVaqk6X2u/Xfo8OQNqf0TNKdUsrLS013rx582SJRCJcunTpweYp+9m90HVmHP/1sr6BhVSh5rzrFhJa0BT10JeOd8Q/7HEsPvHgG2MGvJkcf331zRs3/Ly9/Y7/OH3Em03RJ9qEAAQgAAEItLQAglpLj8BL9E8Hte3bt08SiUS5CxcubPGglnN28wkFoe+qZnEGeoRMrL1E2xRfX+xMtJRVKy6UlJdZ2HOlFV39fMMuXE34cfL40Nf7OeglNUWfaBMCEIAABCDQkgIIai2p/5J9UxRltHr16slVVVW54eHhLRrU6EMQ/h0VKZVIh7A57D7tB0/PfsnDeuFu6+NSDItL5YsOHzn2/vKvP3rv8q3kmyyCiFWrVWVh7w4bvXgxQRJhBEEs/j/2zjs+imr9/2fq9l6ym930HkIKCb2G3hEkKBbsYPeqV+UqXoLXcu0FGza6YkCQLlISOoGEEEjvbZNNtvc2O/P7TTRcrhdpAiZfZ1+v/JM9c85z3ufMzmee85znLANLly6lg9u6PZGHTtcqDF3tCxrq65LmPnr/41EQ5L1sY0wBhgBDgCHAEGAI9AICjFDrBYNwtSbQMWpr1669mxZqf3aMGm27oWjHK7aOmgdhmBwaPe3vzVfbnystT28gOF1viG7StY+7dXT6il21tayO6s5JhcUln029dd4/9F3WER0dHWmhavW+sKjwn1vLyk8JFFJBR2vrw6XFRS+zMdA5IKXfR4vmTXrrt8vJV2oDU+7GEaA3ylwosG9cS0zNDAGGAEOg7xBghFrfGavzlvY2oWYs3f+Itb7wpQDkH5E0O7fpZiJ988t1Wo+f3FrZYkgMj45vkEilVSaTZURXV5dUwOcFEQR2WS1m4/z58/5RevIIr6mh5dmZMyYvnJoRXdwj1nriAW+GeKPbKjjTJCKCJGVpKHbOm5dDAvDfMYg3k98faatnR+7F6qBFFwCj4eRkAzVv3rzghWXoM12TNwIoJwfQXs/us2G3lDSKgy73RD6H0zE5M/rwheXpdjZu3Ajn5OSQN2OM/ggT5lqGAEOAIXC9CTBC7XoTvQn19Tah5mg4Ore96MAHqJQ7NnrcM7U382FKe9k6OhzSIEpJwpSiWhp/PkWhYe1mdVVL10Cj3ZEcHRObPypWenT9/oqItq72ZQ2NjUmzZ02/f8+eww2ZieGYWKuWwxAEnaw80bo0JydwLfbTwmT06NGwwaCE9XwcEnDaIH+NILhwYSZxYX0HK1rj1v+w819+Ck6LSYz7PDU1ZWPJ2XzjaEUOWSMohsqOHYPpPqQMG0ZKMjPJHACuSZzQXJ5cvhwbqVIRvxVKf3SK0sJpf1mjkoLZrG37N3WOVD1BzJsHnRdj7+Ud40TGRg0qqyyfKRdz9XLX0Pfo7+nrVhWcEWEi+VC90dJfImLpW93x3w7S1iFHCyonF1XVrReJRHsfWDjtrkkqlQsAClpRVIx6zUgkFwbZUg5WcuvwlFO0/TRvtVqNdCxcGMz9Vexdbb8uJTSvtq7fK98tzAsK6BNHgMEwhsrJubbxvF72XO96upNTAwBd6xhcb3tudH30ffXFF18gHR0dwdzc3O6XDObz1yaQl0chAGwE1/t39kKqjFDrg3Ps10PZe02MWqDtTHbtoU3rOHLZtMgJfzvb4yXpjWjf3pCf4nLaP+ns6uovEou7/P4gYnPYQwFM2lISY7dHRUV8uH5bSUs/NYdsBwDwXB4qKjGj+wfZ7CyhQEUFQf9A5+TlIQ37LPCM0I6gSSrFomMyk/hs7hgEBOMDXm8i4XHLcQT6ITQ+doWrPNJAP6ALmppEP2w88ApfJE1SRUSXllbWjiAJgpcUoT0coRLWepxOcbuuPQGGKEoukzTKpZJynMsp1VndrR1tDh8AtLMy8j9YeUpytCL5V4HXBaewlCQtDP9/lB605eCZcSeOHX88VKP9MjQuY/+8YWGe/HwKPefZjfTnTAmOGQPIL74oRqpcDShdYVQin1Q5I6gKAIA62kMtzPxvgdnTKP2g2l/WlvL9xh8+o2CML5UKqkcNzNjA86Zsy86GiDe3HhH4rOb3qpvah0RFxxZWl5cMvG32tKW3Dkra+v7GHaEGk/NzncUZLlKoq9o7dHFZGenfWTtadwGAvimQqqstFqM6KizkgPFE5jfJY+tkHZbOWytrGxfabFaOgIMdz7lt3tOW4n3OWh87jYSRGSn9U3bc0j/89AXeUfiL4uJuYdSxIzOYm/uLx+4C+6FlBQVIHCoTCDg8QRCB7bMzorpz8dFj+qgiBzp4cBnZ8xDuFiL/P/bxt/VcydymWe0trIyx2syjKIoSs3n8FhaHdWRSZlL3zugnl+/GfaxWJDQ+3p+bnU2PW5/60C9EhpPVYQiFhARbYk9dKNYv15Ffvdh0jsQ+JXa2nSgdUn6ufC5JEKteevjucvCbHfmX6/dv5+JGAOCcX3b/n4+pvZo6elvZ3Px8NFqaxGK7AiT9m9Pb7LsR9mzOP3W7y+2C3G38TYsW/bGzrn/PPkao3YiRu8F19jahRunP9i/b+91uSZgmRzNaeRKC/nup6wbjuOrqWymK03S2NlWn1w8SiSVutVZ7urpJF110ruqpVoN5gEAo9vN5AgOGADOPxTbxeFwjoMiAQd/RXlNTtX7Ley/WzH3+w3FBmIzQxiUV+62G+WyIHCPkcaV+guCyeDw7jKK2to4ONYfNqUrr1385nwWqauqbHvR5PJOCBPH2vx+747uTjV2q5uaWkW2tbeP0BlMch8PTx8bFnyYhKtjY3JrosDlTnB6PCsMxM5cv0GEo2+mjSNjj8XExBPPLpPKakFBlk9/rERrMXZFSmaQiQAV3SYSK0PwD+5bxeSIySAUFQiH/eb6Af04pk+VYzJYspTzkuETOrerqMGY1NDbP9PkIlkgkrtdoNHq/y0NibNQlFrC3+3x4E0/pJk/uKsZiYmJ4FW2N3smjRydt2bI1b9DAIZ+nZPTfUlVZlb19149LZs6Z+5LD5tgcCMCLG8pPT3nm3ntmFVsa9EQXMX9HwbHFWUMHzfB5/E+3VFcmvvjIfTmdtcBRYjw75GTpua8DOAowQJXeMXHcfWerq3NO1zY8mj4o6yGTvuvB5qqq7PGDM5Z2uf01VqfnSQpnlSrYgn2t+sYlba2Nk8VCYf6MCROXNHYRjQA4hFKJLN7ntA8gA15EIhTvlQXaqrN/FUG5uRScOb1G2tZpGV1a13K70WyPVYgEGydmD/q01Nrk5Jt5w3gcNFYm5B6t2JdQC0YXwIm4NgJFEJ7db+1wOvX2J6ZMoT2uFxUXv4i6ZRAAS8HSpQD66VTNgO0/73kdxdkinlBqbmrVJ4eFRfwUGR/3rkqGWo6cqMyFgt5MjUL+vlCg/FkYBpyK5GTy4DJAXigM6aXi0QUANhgq4Jyc5CAE/cd7eaEAvRZPcPeyckUFVrG/hK1WhUALc8Y7rkQ85eXlIVUgJLmuuevzFl277LEFtz42N0OTv2wZANOnFyOZmZm0nRflVERRWMuR0ii7x664Z8LI4xeWu5lhCPR8UE8vRjrOORAQCYjLieVjra2cb9b9vKyxtX1Bv4Skf91x161rh8gg+9X+ANECftmqVXhqanZUAMDhKIw43Y6OhrtGZnZeCfurbe9mls/dcjLd6/fd7vW4z31w76T1N7PtP6utZ95be8rj8UQKUCT6rRcecNwIOxihdiOo3uA6e51Qc7WEnvth+fGQuLgHlBh1EMpaFLjBCG5I9UcMlMDnDSSZrO4oj8cjCwZ8Uo/LIXbYTTK/yy33e92HXl009+2exoc99MatMrl4RkpSwso3Fow9+FujdtR0Ru/9qWCxxWLKwVAYgoMExWXh//7b8w99eCU7T+kHGtzhDW032uPcLrfMRwVZAMEDLASze30BgU6vS2/Xd0TzOLhFIOJ36lp1WTAEEKPJFJXSP/Wr+OSMr4pOHn3MZrNMRGDEF6RIllwmq9Tr2pKDQTKKy+XU9Uvut1kZouxsbWzrbzGZQ3lCIdVQ3xjm9XviMwcMWIuhmKO2tm6yyaCPZ2MYYbMaxcOHDn31iVtHv0MLA/rBurNaP2b12u8/SUgdfKKqvHzwi4/cljNALaCdc+CFvL0iyBH8rqmlM4WFkobFj997a5IE6o5j3FVLseprS8aeKD338m1zZz0+M058evFXW2PtTs+6NqM9VS6TH793zuwnRkVAFdvbKW7pkUMzdHrDs3yOuFTf3iS4a874j44Xnp5rMFvSomMTTzW36oa6fQGuSCCo9btcLCrg5vRPjl/ZYSb2ArnAr0GJ2KbGxkeMNleaOjJ2A1+mtHQ2N0wh/a5ipSq8trq2/lGHzdIvXKXYlpSY9JnZ1JHQ2Nz2uMPtVyskorYwtaxQJhFubTRaq3gkEjQEvLDH5ejOd8hl4VB0hIobIpZJYCIAETAWtnvPnhfUoZryjEGD3pmdEdV0sJXqv/a7794NUau9ZqtNimOITy7hNbfW147SqJRFyYlxJ1AE6Qx4A2V1TV3tfsQfAF4nmp7eX4MRIN7vcodxuIKyskbdGYEgwd3hscDtDeVIaDgHC5eFcFradY6IyHQvzxAZ6PFuFRVR2Opj6zm0jSlRiURYYmbQ6a+gAEgGFeUFeLw2VGu3uWdXV5TlwIAgBg/KfCSa0/9sVhb0u/cwLdLOujjRXh/xtg8TWpRK+Zni4wfnzp055TngsLlwhBgq5HCKTgxJPdO9JPr/c0Lm/ro8Ss+XN7ccSW2oqftXS0uz+N475z97+/CEU7QnJsSCS4Uyrshu97g7PXaP2+ELKLSRpMtmhtwO+y+cvT5KGpURMJ+MDVzSy0nnofzV2/WLMCrA1f0FwR5PcX5+PmrA1DG6Lutwg9WaKhRw8wcnJ+7P7qd0di9vFhcjF3pkabuX7yi6taXTPJbFE7iggAdBKerz3HvG11zNjxHNjpWUmlF4suTeLpMrnYQ5BgBgFPbY2RNHZD1ScXB7Q19eUr39893jLBbrv9x2e/HHT81anNYdwvD7H3rcnUWtLLtQQmVmqgO/58m/GsY3syydxP6+V9fU+gM+zehhA8IXTcrU/xEvK+NRu5mjd4PbooXaunXrFjidzj89jxrdVYrq4pevefucNj7uBZFcuxWKm+q7wQj6VPW1JkoI+7xiFhlwaTQC68U8ItejQxRFcb/cuGueUCxCYTa5dd6oUQaKolhvrcx7TSgQ+MQi4Se3jn/XNwAAIABJREFUTxjeUQcATpo88ngZh36Dv+iS25Hy9pHbf9r5LJcnAP0SEjclJMQUB4ggj8tC/QlK3rkLvTd0vFja2Ntmr9iw5ePHHn144YwU6fae/uRRFOLdW5ZRkF/w/YJ5cx4ek6HZ+9u+0g/GHk9CUXs7t76ybVxldcP023NuW5aogOgV6O7P++t3RDe3dP2zol6X8PDDjz03J0t65NO8Awlmm+05p9utTO2fsjozMfVgQihkLLFQ4u1bf5rX0NK2kC+U2jQabUN7R1sMGQy0T8oe/cbMdHU5vXS348sdt5lsriVel5st4WGfzsmZvm/P7oOLrDbHBByBzVIJ79sFc2dtraioiis6cy7H4vKnCyVSnZCLO7xue6jXFxDSbiOKJLlut4sLkQAiAgQIEAQUExO1OTE57qNbB8Y39PRhX1Vn6rerV74bFRlpCVVpX35g1ojqk3W6YfsLTvzNanclkggidDi9AoFAYODzBQ6b3aI2mQ0cPk9sxNkct8Fk1cjV6rqwyLhyn88T2tnSFOl22UWEzw9J5RJHbHTCDzwBa1thaVmdAMbJ5NSUKaVnSp4kSZKMjAw/J+SJGwRSvp7wBNkVlRUz2tu6BrO5rPIRo4d82dbeHFFy+vQdMydPeK2y8MRudWx/fzxfRtY4TXAoAIDPl5EG4EZbzIYko92XazEb+E8+c+fswsN1SFtn+/OnT5c+KBNJTD6vmw0wsiHnlun3C5O1TTUFxWKYCCicTm+HRh4urGhtvlfXaRwplUvrrQYjPiRj8DONLTVDzWbzKyazOUbA5/p5PJ6Vw2a1iIVCq8fr5XpcHj4FUSSGIjaJVHJUExK6xeNHdcbWGsRlNSBCFR6w5+T46E0qbcLjIsJuwXmA64ziawNWIYhtaGiajaBU/cgBGTuGJ8idqwrKRpedKXkChlE3xZWb/X6/lI2Cb+Zlqo40UNJoq9WeRlJUiX5Cej0tNjeX1im37zzyQVhk5N4J40YfXPPlV6+oZZK1yx6+9QAAgHx/43HcbihBeAIBFcFmey8Wr0SLvW2ldelfbtz1dVxiv31DU9O+BtXyuoQcwP72g+/ejdUqdSKK+868ecP65JIhfT99+tnOSSa7+0U+hjTeNTr9zXlZMedP1LnIfQ8tXbd/vNXtm4/hmD1WLTksxJAip4hsv9GCjbZ19zfbONxWoSc395ewg2vx5pZ7qPAlr355hggExXffPmN4Toam8EZ4RRmP2vV4Qt7kOnqfUKOwynUvlIfFJXzIR5UroawZ7puMhGnuTyZA/8hVOYA0SQj9zxFi9HdNALCuxIt4qW5QFIWerbaFdTndmglZoUcu12VaAO5qtIa1NXdNaNO1ZeIoWjVl6qj1WULI2HPtCRMl3Le3YEYwEOTPHTNuY78wyLzuWH1/fad+ViAQKF+cM3oHBP3iXaJFZ7C4LcvQbpiKkF48RMpvwHkiGwGhMIayvAKxUKdUYF2ICxAkDrwuAbBn/XrthbbSp2zQD/eLLVXSfTxtAJEN9XVj3B6XWipVlmki1KdJMWin6yq0UlH5R8893traPjREqSyPCQs9Ea6RVeMY2lVb2zzidEnJA1azOZ7F4dh4XA7Qd3SKR40Z87ZYKGyvrasbZrPZ4hwOhxiGYV50RFT+0AGDVg2Lhk7S9q0oKsL4Hu78nbu2vxqlVdsjtRF7xXyB3u1yi3GUBeFcjtlgsatPV5bfhrB4hQ8/Mv+JNC7UneB6c2GbDGJRU4TCkJrTtZUGS1fnC3azUZueEP9ZU2vb3fUtTSOjIiML2Ri72WSyDMwcNvSfp4rPBBAcfVnA4zlpjzGMwKWzZ0z+1Of2o3a3U2vQdybZ7VYlXyC0CoXCLgBIv8loUZ8rOzcRhgA0MGPAPnOXMdRsscZz+bwjckXID3AwIC6vq3vE4fJkhiqVe+MiwytKy2vG6wzGQWKhsE6tkr81atygklVffpcbIpWaxw8f/PmEjDDDQ/9e87JGKRHERkXk7z9WfJfRbM2OiYxYl5bcf3mLx673NNc/A2OcaBTC3/3XwsnlT7+39q3w8EgbX6H4lg9QtdXUMapT1xjFZyNALBAtF942rXLeb5aoVxdWygr2HlwTm5Z1BJXwP35hROL5ZbJj1bZBK9d98/GwYUPm3Tt5SHNBAUAMygo4Jzn5qjc3Xfjic7l75Hp+v6u2Q3GqvHl6h9OXLuFw7LDbVfXqXWO+/b0l+fKuLv7nG47eC3B2olImbDTWV6SycIgK1Wi3C9XKQ3x9hvlq4h6vpi/bTzaPO3a88BmOgP/WyPumHB0DQPDD7/Yr42LVENeVbKTjba+kvn11zsnf7di/gqJIzoThWS+pBmpXZv/Oy++V1Pd7ZRih9kfo/UnX9kKhBtV9v6RMGxG5hS2B34QSb8w6/Z+Em2mWIdCnCNSZ3GG61tZhJoMhrH9S0oZYjVR34cOSFoP0hpMeAfobEQlVt7rVlbW1cyrqaia7CQJCWagfgiDU7bTzOCjmG5Q+4Ktpw1N+uBSUf325I8nscHzaZDDGRsbG7xo3MHPj6ZNHpzQ0VM2IjY5Yt+TB2185YTIJv1u75S59Z9cLMdHR3z/y4G1LwyDost6k3ZWNkYXHTz7c0WmarFCGlmqUqua6uppBHj8ZTVBwUMjjHh4+MO1QwcmzE/RdxnFKuezb22ZO/HrF+i2P8fgCMioqvMNjtyQDIrA69/6ptEcMFFa2xX+St/stsyswMiEuduXYIZl7Nu3Y+YBQJD0rEXK4dmNnhlIq/GjG3dPy+0GQf2V++eTD5fUPSlShjvby0tgwuagsJjLsTG3tuRF8Ps8vFEresFec6F7GpJefv9i3kStTspf4XS6Nn0KeWv7kPMNv+T3z0boN6oiok4GgZ3WIIiwJoaAQo8NQxHH5TY/Ny3ZedhJSFPT1tqP8gM8bVqVrbU9LH+O9LzvqpiX33rCvMN7o8szyBBFjh8VPWW2O0GfvmvXRxp0FhMdvYEWHRgck0zN9PQI2L788trax7Taj1V7//jM5G8pbbdLtR45PrmnV57CEotb4uIRVNhNVljuvn7+n79fi9fott7zycvxUQe2XZVVNE+MTk06EqkNfDA0XWI/u3r8zXBNiE4tEDzx668jzXvBLcf9qb/mrTWbHGBzF2RI2dZaChI88OTXuuq8oMULtsrO/9xXobTFqNKH6vCVntNqwYpyDPwtl3Ne9i475MAQYAn9NArQ48YvtESaXI2J6qiafXg4qpyhcCwDfDIC7x7t6rLVVipKoWh2uargSkXbBAxsuAACmPSG0CD1V0xldVNkwl6BI5+RxwzbGCSBDI0WxvQ7AEwmAJxSC3KsPV484UVi8zG23ZqqU8ldmz8/56sLNAKuPNGUjbFY4BLML7hwgaV5/pC77+00/LJVLJcHEuPjcsXGjT/TE7tHhDM9/vmplAIJFg9MT3hrXf/DhYWGQp5KiZK8vfWdlUkK/cxDGWenw+VwJ2rh+JSVFdxEBb1RCQtzjIf6hFRfzFH13rHzcwcPHl6lCw0qbm9viIRg2+r0+XkJi3FkMFb29eF6W7VKzKe/YMU5bvfnpU2fO3RMWGX40Ikp79HRN55a7ns6x/9bLc71S09Deu19Ff/Clj1YPEgl505KjYvZsPFHHEQgF2Vnp/Xe3VJZE+QLEaIlSUiWWig64XbwKWsy89+2B0RiCjUFg/MCjOYPP507cXGmP37p35xNokIiI06hWpPID+6ZOneqj2/pw234FjrD8j0wbQYeQ/NcZ2Fd6p3134PTMY0WVL8Umx31dXN50n0qlOYiw8IS2pqZUnPRo+iVEzZ+ROmJXXBz0P4KL3tiz9JeXnO50RK+t318gCo2oZWGYpb2+cirlDQzKXXT9V5QYoXalo9uLyvVGoda6ZdlJuVxmYnOwu6GsReeXlnoRNsYUhgBD4C9MgH7QL37zs7+JRIJ4pVi44sH5sy57PnDh6eo0toBnSo3VdPw2trTabpdzBQKXFgDvhaLh55LG9Lytuz7AhYpAEGJRDqtVkJ4UtzslKeGbKanS9kvFMOW++/VHBIzj0ydNendwkqLutAHEfLl63RKlTGQemJq1xNOg9un5hTxegKAemDXi/NIpHSeqyBgdXVxy7uO75i94u6G1XXDsTOkskiLZgwenfQxzvSWLsrLcdDlRWprQ2WWT4Wiw6/n773ddQUwVvWuIVifnhRFdT1jGeJ4n4A9n8USIaPKA8oLXvxnF5+LZd04ZuDK/2oe3dXTeZzVb0sV8VpMsRFLbYTFFEX6fOjREuSp+3thdx95aOVsulsYPGZCxYfzAiP/yYNExpiu/+ervPC4nKjI89KNF08YW7j9j1Kz+8cdXhEJ+7R05U74YFiYyX+10PnaslZN3ZM+PUVERdVq58o2AQJK8dv33byi14SA+OnShxWjPjVBKPCIh75m7stPOn1tNe6E37ivmtRg61IpQpYSk3CX3jhnje+q9ta3DJ0x+Q8wV6fZs37Q+TMzVPH3f7OvuqGCE2tWOdC8o3xuFWteuNwrYLLbUCwcmKrOf784TxXwYAgwBhkBvIvBrfOD5EzFulG0n6m1xnW5vJMAE7hAJp67lIDBea7wVHUf54Vvv5Y0bMXS3kyTyMYDNCfg8ZIXF9en4hdMt9FLiiu1FXG/Q82JzaxvrvSfmP0f36+09pTyb0fBgZeWZW0YMycrrMhF5SiEicFqN9zfVVo1P1ITu5olD1g+6Y1prTywlnby1DRzHn84Z2i0+c3PzURDtlxI+Gy91WD/dvH79/PROzXA/T93YVDepqa1rLgGxmmbfcef7RUeOJ3kd9vhH7xrzmS8oJ9eu/X4GQZKpY0YPX3fLkIiKw81Wyaate+/3+XySuQvmfrN344+TCIKA5s+7c1VWKPQ/cc27SxsSjpw8/YzT4zl99xN3fbN/Z9GUQ0cKFwsFAl1WSvLrz84aeFmh/dvxXXe4YnZR4amlXD723GuL5h+gxfe20rqxErG8aUS4qGVjccOkgp/3fCZTSO4cO/72U5Xl5ziVDbW81KTwWNLvvf1kcekMCJAhmf3Th00fm1b3r0/zqidNm3RrdERYx6rPV56eOnnU0ImpMeXX6u37vfnICLUbdafewHp7o1CzH3hvk98fGAoCgUHyGUt0N7D7TNUMAYYAQ+AvRaC8w5f82vvLV2JCiUOhjSzRd+mVEi4fiY5SvxO0dbb53AFVva79kztuy3lifGLI2R44dIqfcwdPDjl09NSzGm2UmSRRv6lTj08cM3xtTVnZuLqm5pjMYdmfI0r5KUlDE1XhdcTAHFEKyYULkqcONDRuPBrboNM9Yejq0EweOewDROg/bW8PxFjMXbebLWZeYsaQfTqrOyZA4QKIoKx2g9654pmZX//e4Lyy7ufhFIpNYYtEXU6Hheswm2s+eDhn88XK016sR99cuVisCOENHDZy5c6f99yKsDmxKEWKWTD4/r2HZmz+vV3rF6uPjk07mV++Sa1Wd3G5/FcfmZLxP8cd0uk2/vbWZ/naiOhCSUjIYYcnOLG5tXW8oVPPUUqllswB6SvOlZY8pNaEFyUnJ67c/OOOH+MTYtNzpg81v/vW1x1Tx4+8z1pfuu16n1LACLU+eLv3RqHmP/bZB0aT6Q4Wgg2QTX3hvMu4D+JlTGYIMAQYAr2OwIlmX7KD8lMTIgWVx1opzs78w4vbW+tHx0WozloNnSFcDqsx9+H5i39rOB2Ptu5wsaqqTveo0WgVLLp7wWsD1JBh3YlaYWtj69yKyvqZGekpW+ymLkdzl2m2PQCL5HJpSbiU+4OHACPbjdZ4pUxcbWyvz4iOjq62mqwxXpez/faZ478ZlhCmu/vt7wY73cEXYJhDDEtPWfHsjIT9vwevqJ4SfX9g+20dJtOtArGgNiExZvXfxmR0Hwt3sc/72wrHOn3UVBhn2wxmY0iQ8B4Iup0DVXIZkZ4Q/eXMrJgWun87ijs4xRUn+NEhPNfdEye6L+bR+vFY5bD8I6c+lMqEr8+9f9ZOelPIxdrceax0/rc/7noR5UtE0hBNdVJy8o7kWO2+gAqvpmP99tV0jt+46+Ca0IjoTRZ923jgpYZ98PRs6z+Wr63LSEleqQD2N3uSbF+vScQItetF8ibW0xuFGnV65eK2puZnYBjN1NyypPUm4mCaYggwBBgCfzkCdGD7iPLWzIbaqn4Om0U+c/j4DXFxsqt6Sa6tpVh7S/KHFJ87+zcPCeHDRo34DAtSlfXNzXe3dhoHc3l4821zpr2LCRQde7ZtmaJra56VHBW1ffGCWVugX4XOjrNWyeqNefcZLdasxxcuXHJrqviSOyZfWbljZGld7RKPn2hc/Pzfl41SQB2/N3jlNkr64Tc/PGM0W27VajR7hw0Z+LHuXHF/ZyAwA8awDVptwon6tqoQhUA4zGrqmsBnsfKjVLLNc8YP/q80QXR84ttfbfoI4wvjUIT99yfmjb5Ufjf8wOnqEWqlujVJK2y8mNfuqa/3ba9pbJ40OD1hI08gWPjcpDTX8k1711MEyVPBtnnz5s27qAi81knKCLVrJfcnXmcymYRr1qy522az6XJzc3/8E0053zR1duW97VVVb0Bs9uDQmctaeoNNjA0MAYYAQ4AhcGkCdFxaxDCH2GH2iManhnSLrDfX5WspLDiLhbPKn549soD+3687PJGLpXX5+ufToSiLFdKPl1x2qVMt6HqKqtvlu4+fnGFzOH33PX7npt/zbPVYvfizzXfqdO1PkRSxKvfVp772N1hCvvhx52sIm2PWhoWbGupqxgOS9OIIMOOA0vK53A/TMofvbAcezGh1s8UI7EoJU0m2fL9hfVRU1Mbhg4esyYqRXnIH7eXmzPclXVPfef/9tQ/dddtbGCb6kE6DsuVo+RPFp07+HeX4k3IXLbquuUQZoXa5EemF3/cItd5yMkH3TVz17eSOkhMrIL4yx+ITWLSR0Zb3dhSb+/JxKL1w6BmTGAIMAYZAnyfway4/eifpZRPLHi4qD/d4/SkgCGonjs6opZc6n//0hyf1BvMCLofTkdEvcUtCVMTOMcmKrmfe/OI1kVSegPJ4W/jKcJXd5U5GUPI48PhCPWbjBIgK/P1fD887/kcBUhTFfvnDlT+MHTn0I2hA4n56SbSovn3E+vUbvh41I3vw7IyM67rzkxFqf3TE/oTraaG2evXqBS6Xq+3ll1/uHR61ht2pVQU/7RRrY+otHjJcKBZvlfGk77N3nG6DcnMvejjzn4COaZIhwBBgCDAE+jiBs1ZKEvQAEQcFpkQFdD5NSXljl+rzDT++YfeTYzCR1MASiDo9TqfG2t6q6BcTsSKjX/8v5gyP7boe3a+lKFbsL3n8usUmnSfQV6fLzIjVnLoSAXo1NjBC7Wpo9ZKyvVKomWqFJfu2fo2xgFLM5xq62tsyVKERuyWKsH9zUqf8V2b0XoKRMYMhwBBgCDAE/o8RON3QEEEBfjjE4VQNUAsMp9s9EUZdc5rH5y6aNWLA+bOD+1K3aaGGomju6NGjv05LSzvRl2z/ra1QXzb+amzvjULtQvu7j/ko2zj1+PHij6MSUzapUNY/oWHzLns0zNUwYMoyBBgCDAGGAEPgr0CAFmoYhi0dNWrUN4xQ6yMjTgu1lStX3kMvfS5dunRLbzXbc2bHy1Xnip4T8HixsXOeuy7u5t7aV8YuhgBDgCHAEGAI3AgCjFC7EVRvcJ2/bia4x26392qhRrWcSjlzcPPhqOSU8aIBd5RcwVElN5gcUz1DgCHAEGAIMAT6FoFflz6Xjhs37ut+/foV9i3r/9vav9TS55o1a3q/UKMoYfmGf9RHJSW8zE3r/zUEZQX68gRjbGcIMAQYAgwBhsDNJvCrR+2fY8eO/YYRajeb/jW2R3vUVq1ada/T6WztzUufdPfqt/yzTiQXF/qtvIdCZ1zf3DLXiI+5jCHAEGAIMAQYAn2GACPU+sxQ/cfQviTUXMc+2ay3WvqTQJgZN/VJex/EzZjMEGAIMAQYAgyBP41Aj1D7dTMBs/T5p43EVTTcl4RasGTdo5WNDW+KhRGR2vH3/NexHlfRZaYoQ4AhwBBgCDAE/pIEGKHWB4e9R6i53W464e3m3twFqnlP5ukjxw6E9hs9TJWWXXGxw3J7s/2MbQwBhgBDgCHAEPgzCTBC7c+kf41t9ymh1npMeqZgX11M1sinBYlgPQRlX/bIkGvEwlzGEGAIMAQYAgyB/3MEGKHWB4e0Lwk1Gm9F3r/bFRGRu5xuz+NR2fd5+yByxmSGAEOAIcAQYAhckgBFFWE3IrsBI9T64MTra0JNt++L/QTlDeWgyEBl9mPOPoicMZkhwBBgCDAEGAK/S8DeVilrrakckSwM3wVlXd9UVIxQ64MTr68JNfe5zc811Zz5J0cqCYvKftraB5EzJjMEGAIMAYYAQ+B3CTjqT99aUXZmhTREFR03ZOp1zXDACLU+OPH60q5PGi+lOz787IFNe0L7pw6Qpy2oZTYU9MFJx5jMEGAIMAT+AgQofSmvq61BZe9itcVNneq70i7rS/a8V19btcCvEGqzr3OIDyPUrnQUelG5vnKEVA8yimqTVa17vz4mJfUpzNq4HsrOZTYU9KL5xJjCEGAIMAQYAr8Q8LecHNhSfvIBAqbeTJj4eNOVOhYqf/rmGIeFuwMe87S4qU9escC7Eu7Lly8PpSjqn6NHj16ZlpbG5FG7Emh/dpm+JtRoXs0bX65RKBUlHBdYAF3nSfxnjwfTPkOAIcAQYAj83yDgOrP1/srC3a8LQhQ58aKxx6Hs/2QqoCgKAk1NLBAZ6btQwFFUPnpm48l2bVzyp/J0/qvXO7tBj1CjE96mp6ef7Muk/1Jnfa5cufIel8vVqw9lv3AyeY6tWGExdM2A2ew41aTnXH15ojG2MwQYAgwBhsD/TQKd+SuW6op+ekodn7BIlZqwHYr6T6YCqmFfSPOZU+NFEtVO8Zh7bT1ijWrMV5Ue2VcTN2ji7dz4UT9BEEReTzqMULueNG9SXbRHbfXq1Qtoofbyyy//eJOa/UPNUBU/TKsqKdoYkjA0UZI5o/VK3cl/qFHmYoYAQ4AhwBBgCPyGANWYL7Z06MIIn63xt5kIGra8ttZVd2KONj7hLbFQ8yF0wQY46sy62aVH8z8J6zfwHunohPwezxnVsHFk9dGin1QDx6aIEiZe8XLplQ4MI9SulFQvKmcwGARr1qxZ4Ha7dX1GqDXmq8qP7KuNGzDifjx58g8XvnFQFAVf7zeQXjRcjCkMAYYAQ4Ah0IsI2I9/OtNqMN0JUfBr2pkvnjvvGaPK8eoN3+7hOptSJQrVEZjNepg3+fWOHtOpQ+/+4/TBff8Izxy1HgTg5xWzXnDQ31EnP3uypb7+FQ7C1yrn5V73FFS0UAMAvDxy5MiVzNJnL5pIlzKlR6g5HA5dbm5u3/CoURRUk/d6m1QbdUDOir+/J88M1ZinajleOCl85K3bobBh5j4yBIyZDAGGAEOAIfAHCdA7LC2uLlQSbXFC0LzgH6zuii6nKArp/P7xz21m0+0chfqusLlDd0PQPH+34NKdDGs4vOVHJYewughIGUC5s8Nm5db1VOze/q/19o76AYRQiQvDY6YJhnbUQFAu6f35jTyH25EQQPChoTNy3VdkyFUUYoTaVcDqLUV7hJrT6aRj1Lb2FrsuZ0fHvi822lzu4SyhKJo+oYCiGtldW1bkWo2G5zVDZt7NT521/nJ1MN8zBBgCDAGGQO8kQJVsEfsJh9bp9Fll2Q+1XcrK9qJv5V3NzeNQCGNHR4fv46bP013PXlGtrRzAsouAi2uFoqLOn4hDVeyM0B/fkBfw2jOFUWlL4aiYz4VJ95i6hVrFzlHtZYdWiOWite0G5z1sedjd2rEPF0MQFKQoCm/5dskxlZy9w2wx3yeISPzEQkmWa4fmePWbl9RJZNIDLDf2+I3YLMcItes5M25SXbRQW7t27d20R60vCTWq+dDcswU/rYtKDNUIBj1m1u949V6fw/Kh22Gt4GlTiPCpGWOu926ZmzQkTDMMAYYAQ+AvT8C865XhAa//Ea8/UBh+278/pQXOxaDYi1bI7QbTNKPBlANRGCyRq1eETX1y+8VCYLp3WgJA/1FXE9vcuXf5JJvDORJF0Lyoma4y2vNF22I6vGohMFTchQS9IkIc3kCinOeU2Y91e82ok1/ca26p+gcukyxq7iA+kUWlL1Op0rfRQo/SnQsr3/fdYUVs6HyO3XiPk2QPDiL4OO2k2e6a9Z/po9LSnsVSQlffiGfYrzFqS0aNGrWKWfrsI7dZnxVqrWc05/auq5HzyFcJt7szwBL+my3X5IVqtT+WnjiyJ23k8FQobm55HxkGxkyGAEOAIcAQ+JUAlZ+PdjSsvc3nc31EQHh+bPbdT0KJE9t/C4hqPcbRnd473ecyTcYRqIaixFofxDaFxAz5WJiVbbywvL1yn6z+zKn+CASJ5DJJSeiERS1XApwq3axsKT+x3GEzzeRJ5IsjYzNXQVnzbBRVjlds3PatXCxqlkqEnS2dHbf5A8TCpNn/KKbr9eW//kbQYRoTgAILmq3Kb0NiM3YolSEfQDFZNmdNwYS64oMrEYAMTemvUZ0tqdrNFykXadMHVFfm/3wsMj1tjCi16kyPILwSO6+0DCPUrpRULyrXI9R+3fW5rReZdklT6Dej6k3/3sWnXCkwRTY5gmRT/NBJT4DIMbaGvBdb5Aplnmjs08/+XiVU0QrM7oAzTU3lcVH9049BWffW95W+M3YyBBgCDIH/ywSoyn0ya/2hez2dbQ8EUU4NrkpcFTLpif+JoTYdWdXP0l77MOF36BOmjvi4bm/DDBTnZLO4vNWhkx481MOofu+KcJfHPTno8Q7HCZ+Gx2F9GzFswPeQatL59E70IejAwGEBhcfXcxg6vTmtbfu/H6RcxluwoFcKC+QtFJv/imrSc2VUzeakssLitWyR7K3Y/kObywrDCGnvAAAgAElEQVT3fIXy2X9PnDZ4P+0Ja/9xyRYJH/GyudjfazqFnwgkKhLl8h5VDpqmNxb/8GJXR9v9ACVHJk1KNxSvy/9cwhckeP2eMoKE78YV4oik8Y93L6Fe78+bb74ZyuFwltCbCTIyMk5d7/pvZn1/mTxqtFBbt27dXU6nk9712WeEGj0Z/C2ns6ytDcMEYkEZW5FxElIqnRQAkOfIp292tLbcFT10ambAbg+1NNcmegkPHORLfFFxyadAI9lq5nRmeVurliF+VxTA8YMEV7pVMzWMDgS9KUGoN3MyM20xBBgCN54A/fKoK9ysgVHcq86cbr7S3edU+3Zu1dHiQVJVeIuSE2iFshYFbry1vbsF/bG8/sBjfgDxW4MBt9vn9HjRuIlTXoGU2ed3QdIiqn7Tsnkohk/k8UVrFeMfyzcXb021ttU95Pc5KxIyBn4DxU310XzrCs/cY3V6B/LF4uN8nzOaIiE+my/9Rjn1yRKahK38mLTlXMEwiApEsDi8/NhZz1bR42cr3hqrqzr5qUDAOaANkZ6rrm97AWDcdxPmzt6t2/zt8xTAp1MU8njYxHsbK7Yu36HQqL9TRISuBtE5jopvXzoeFq48IJBL3mnrQp8jnK7ZUBCaHDnzocbm/K9+JIKQhPRDc+Om3m+gDBXq+oNbHrOajHdJIhI6nRB3bNqkBTckRygt1Nhs9kv00icj1Hr3fXDeur7qUbsUXqp6e+LZUyeKEAqsUClV0QESSvQRAQpicwi/13WCsuvLSYw/nOX3stQC9GC71TOK4EljlVGRT4oz7zhwuaGjKDrGgQ5xuL6JCC/XLvM9Q4Am0B1nY6jggRaPr2fHM0PmzydAndmuqTp37B4+n92pjQjbBg2433A5qyiqlmXbvmp6u9H8lECqzJfwJZ/yx/+t82LXUeYiEXAHUaBptl7JCyVlOCIAcra3xzt0OVt60/dlu7+YBANwP5fD3RDUl3ERBJkWGhn/AT7wnvOZ9KnaPEVd0ZnHyCDgx4+f9hakGt5FtRdxaw7vXISgQCPUhK9QDrmv1nzoy1RTe+PDBCDPJA6fudbdUJpo0OkfpQBxJDI+fKPd3KVxuuGJDo9nsMfjixUIpd8qkmK+FeJ8V0PFuWdIghxKIdRrcUMyy87uPbxKKmBXKLnBMl2n7TmeWPGTUqr5GAy726Tb+OJmiVRs4PI5uUA9y3X2xNqDIVr18hCx4DtLUDTLVHfuHRQD2ZHTn60+t/mNcwpt3AE3Qr0ckzXP9st9nY+2bz+5kKtJ1IsHCLfdiPg0uh1GqPWmmX6FtvTVGLVLdS83Nxeekyn+3K9vVioE/Ea2PKbNS1F+QHr4lq7WfmIOnOFy+2uS04f/E/T3V5hPEYkdTU2vs3HAiklLuxeKmqanbxpgULIhZb//ymNDNeazW5saUixmY2Tq0HG7oNCs6759+gqH7pLF6Ie5+dQGLYsnDPCSucYbddNfD1v/SB1UURHm55oSWpraQmMHZB2FVGk35C30j9j4R66lx9FyZE0YJhR4+amzTXRAtbdke1xl+dmJXJHgVHxibCntNfgjbfS2a+kxBWKfBMT4zX1l3tLLZm078xe42uvu5eCoj69UvSVVTsm/lJCmr6nZsGm6DLjvsNnMFIEJZHxZ6BuhcQmHQHIFAaz3CIG4yUkzoGOxKk789CCO8bh+P/Zlv3nPXDL9EJ2qomRf3hNSWWhNxGTF1isRdlc7D+jfyK4yMqKzvVWjTMsoVl3i3qNqa1ktlspYe1d7AhEImNNvefwIBEHd5zRfEOAP6JdfqjwPL61uuzMIsBnqlGEv4Y0HhH6v9xF/gCyPSLvjIygurnu+m/d9NNLndt3vc7uPRtz2ytc9mwNad789xu0L3BEE8JGkzFEbG49svwNlowNwnLNGNe3FQloc12349lEEIqJRyF3OQdEoV4BScPnCg16Aa0iCioJh5AuVmAw2NxtyuSL5T6H9BqyHYibYdHs/fYLQ18xgw0Qo4MmKEY78DdnEx6vptj17X32DdDtHoEFyIZ51J3LmxM+bxHLZU5HZqQcCOji5bN/GbVK1fH7ExMlFJetW14QnD86VSaUboKjs87tIr3YMrqX8r0ufL44cOXI141G7FoJ/wjU96Tk8Hk/bkiVL+kx6jsuhopzlKtDZIQTR42r/k4CQgpx1u+Wgo3YcX6ishtLnd7u96cBVE7sx09Rc+4mUz9rFFfG3GpsbRwKA4OHRSXuhYY90l6M/+j3Lo7wu+1sOqzE5LjH6GfawJ/ZczpY/43vv0RUxjbVVC3hCvkOh0OZxRl5Z4OwfsbWj8ngkXyx38VWxtKC4rseeXGgXveQBiosRENKAupqMw3U6/YM4zg6hIP8PUSmDdkNxU68p3pCicmEAclBQ7KGup6eKovIQAHJoF+xVM/Gc/iFCf+7wfQIBxyxTijeB4dONDVu2PuOyGhfgbOyESKl4RzXul2Wa7rncXsT12Tq1LD+qg9J+ib/peRBeS/t/ZD5cy7WGrW8KAiA4wW41DBLy0FPquPE/9fTjWurr7n95OQ44DgkgbTgQ4hZ6+YwOBAc6pwBwqAAkG2K/mrp/5UmLCqrnOueJL1ONLY0v4KS/K0gQWpgvbuKpNZ+KBz/U+OsYwODs+lAg5DlB5C12eiyaD389wtnW8JIcDhwTRWg2NNXon+ZJuE5xqHSlrb402uZCsxTKsEI8LLzQ11Q91uKwPxoMQCFCmfp5LcLef2HqBqr1mBSgBAJUB0x0ALo9/51bmusb3uLypXp1ePRizs8tJ6DcX3YqXu5DURQKDAVsoAAEaCBYfpcl3GJ38UKG9z8LQVluuv+Oqi1SS3PTOJfDPYFE8Bgul7cqapJi/W8FIc1Zf/RonKVDP5rN5qUHARxH+v1uAUJ9pJ71wl7jng9CnA7LIJ/fK4chQAo43EZVekJTU1ndfKfdE5Zyx2vPgYqNrIbq6nv8Xt8gnM3/JGbO4iN0vbXffXcfhuJDNFERH+ED7zn/G001bhFXnK54AAX+SK0C29fZ3jUOQCx91JDRn0ER0y10/zsPr00z6xuexiiPhguRp9g8/k6JMqMESFiaxpIjL6BBT5UApjReiMX2A9bHEXP/2b0xjarLj60+uut1FPhZXJnsFfW0xDM9faaKVtyirzrzGkUEFigy58iqK0s/hhHk9qQ5z5XQHvDaPd9tF+GBIkli2Kbqs7XfKSLT5oeMuK/o93azXm6crvV7RqhdK7k/8bra2lrh9u3b+9QRUjcCV1f+J3yM8D1k6WpdAsPUAS4CR3h9XhMsCHFZSP6qlNkDfmo7bsBQe/MMZ6fufYhwV/N4wk5V1oSnoNhJXb+1qTvvjiQgBAbIdmHenSu1ve3ELq3FZkj3+HydA2fElVzMs0Dl5SGurHC51+WTYlwWIeRxbCAEtYI6k6i1bO8iu7FjHBtnYSKp8jN5eNSPUNp/Yh6ojtMK4PT7QOxPzuuxs8hddzCssOjMswKh2K6SCT7UDJpjhiBw/kF2pf2+VDm6v/YUTnTl2bPZPBRBqICTzcOgES6bySPlsZsCCCfZA3HbFSrVD/Lh9x8EFRtRp5eMsdg9CYCCKYTLcbNZXBeM89wUDAcxFAryIcQIxQ7vosVf1a5PYp1u+1QMQVrSZk/fAUH9uhNXXuvHUXtIUVdVPdDlcUWLxeKSfhMGnrqaOmkvSlNJwSLK1DCbg0AwWyp/mxWVoW89e2oxi/J3AIiKRvniU4DP+0Kb/UIb/cLR7KqYaTbrpymUsl1svuBn+fD73fW7Vkxwum1qqVq+J2x4qx5U5KAt5vJBzq62cJLyw0qltlGplhZ1x/NQ+WhDoXeISMo1yeJG1VzqIUKX/e28pDkaKg/FYAjMFcePOEuLmV9CBcoxAMqDv+fZ6Y7v2r9G6vN2ziPsxpygz+YR8XksdxDfHJs5ahsUN/WSebTodvUnNoQTXiKRL5ZXSTKmNJlqdwldus40o9mYgVKQhoUADgBEOw5BHQRF8T1+QoujrA6pTL5bOfq+2isZZ+e5fSHl9Q3DYATzJcSGFQqTxpvoJcmGvTuexmEilsPFl7sBR+VxWR/isPCdYclJm4As2t90aOcQr8c5CeYq22BMnBcbyQ6Wna1+DWZz/Sw2+52YSc/UO49vHqVrPrXY7zO0KDiI2OrwQnxxuM/m9DbwMHKwgINu9wSCYQGIH8oSKV4KnfhoGwB1ePP+YwNMhqZJEEWywhNi1sh4IltL8d4v2RB50A9wmRuRRkamZC3Dk6dUXigu6V2QDqMpwxsIUNHZiYcAyCRMpTtCO5prZ3jtVgEbQ7wcNi5EUSyaCFLiACDyExNidtrtLnlrY8NMLos1yGm3tLFwnIIQdn+hUPJqSEJ6kcfYFW4wWZUwRKIOq1EFI+RAhCIVUDBwVsBmtfr8RDpBkFpPwL8DY7E0OAtNASThhKgghFME4fdZ9CwWOxxBuCcVs9/4gB6Xph3vJ/lctkdA0ItERUZ81Wbxye0W6x0wBNf3z5763m9XNpr2fpKE2hofJHymdAhjm2COeJV2+uu7L3hpx4p3vJ8tZGMCiUR8TJF1d/eJAXQCW92Pry50WvSzcAzj8+UhHyrSUnZCoTO6V07oedZesGYsRyjukgxIroagX7x73d/VbompO7p3gw/m7WOJlAqKDA6jUHJOwowXq+jv3fs/me/ubH7CHHDpKJyTjotlEyInL26+mjQhVzJHL1emR6hlZ2ev6t+/f9Hlyvfm7/8ymwnosz7XrFnTfSj7kiVLtvTmQbnRtjXufEtFup25Aac5mJAQuddGBB36dsdDBMqLZJH2L0O02kqnwfw0EfCRfBF/q81oeRIRiDeGjej/DaB4FKAEFIAckPHcmWhbl2Wcl0JDMRZWHh4T8zOn37zureDdyzqhHSKg1ynNug6t3eOWYBxBiyZOUwYlPtB9hIjr0Ptqi42c7/CTc4JkoI6PECsiZieeBCADBbpmPiBsuN/kEhtau/q5gsEBMMZW4iga8PrcFsLn7oAhoIZJd4JAgB9G/O7YQIDkIyjrE9WcN04D3X5xW8nJwW6bZSQbQ+x8kXibdNLgatBk5Qd0bbFdndZIl98tYbN4VlW45hwere0AVIACZsACfrfS3NmhRQBEcKRSPR6h1gHxQTtom8hqOHVgsdFDjmZzRGouGvyQB/FWhc5Y1P32DZoKRMDjVACAOUHeic6eN/tuT5M5nAfMZiEIBDmA8LCB14oAsdAHKJJytLfLPW5viFAss7D5yhqH3RpZ396xAGNzw1go2hXwuXGfy1yVPmzESgCbusz1tpENus75Spk8xGc3buOwuWQAwQbjbEEExmKTfhIEgiTwkgD2kkE/AQXJIOm1tcn58AGMhZr1evM9bhK+FcfQehSh3o255Z8/AVCAgE4/CziCxC9CpggD+i4xMFhlXotZaXd7ZH6C4JJBEuHhLLtIyDW53AHc5nCE+mEsyQew/iSAQjGIqELJwBexmaln7Q3VCRBBhkAcTh1f068eRAICdEpZwGPGgBgAQGBBIGcHzXv3jrCZbY9ycKiUJAktAAFAUUEBxBK6UFzwAUo44m0BdKGPCB6RaEI2wxarxuWhFnVZLCifw/aGKsTrSZ8LcZDcO/0BUoWiYJdMLtxratOlQHz5WAjBcIqkEI/bSYm5yBZplOZEy9nyESRXdhtMBUwyHr4Wjo0ppE0CaIAHHAEUYAjqNRgjdS2tsf4AwRbxhV1KlbIFZQksgAeTLaVVAwMIdyyJIHyMcGyOzEorsNa2JOjaOwZzeHxDdELcXqj//NbzDzd6flRs5NktthSdTjcNIOhYymffG5ccsdPaqh9n9UJjCQgrE7CRfdr+CSUAFfmBH6DA7+aCIMkBKGIDAmAxlJ2Nd9tcD1IwLwuF4EIKDh4LYrjKB1gj/X4S9bpcOhQQBFco0GAooiCJoNvtctoQiOIJ2Fgjh4NsUkTHNQAEIG6jXumxOcNwFPULZNI6EBapBx6n36czqLo6jXNsXjCNIomAhI9sk/NYZ9sNjgy/zzuOw2H9GDEiMQ8gGfDZn75+modBqRgVrA4QBAGzOfEulwcEcamSheMFXMrJdTrd8ahI+H78rJHHu5c3y8vxsrLNL5Je46AwCbZVog0/3FhvGObwgjlCNnKWTeHvqjI1nLLjlV+zuIKfeTxOlb6jNVYo12ZaLfYgApEiOTfYYbN0BTgYO4YbFnmPOiwaPnP89AdcDHXIcN8eWVxCKeFwhZQ1NMShXHGckCdJJf0eFuRo26qJiKyqbHVMQ7mCFKfNUcdhs2A2DlEeu7UDQjE2i41l+f2+FpTFElFEkI1B1I6YiWO31BQcwmEfsRQANMNNQEfFInkohKB8CIZhp8uOkH5HhUYu3S5KCDsG1NM9jdtejQ/6oWcJCB2EwlQphwXv00REnA24rJhZ1zDMZrPNBQhKRCf2W4YNevRgj0Cq2fSv4STpewDCMU6AYgVQmO3kCORrIsfdfex/XpQpCm79YfEEi936JMbllyX1y/r4wnl3yRfCqq0Jp44XLhYJhHqlJmSFZOh9TVfy7KGXVKvyVj0BMMlIP4Qn8nic4ziAXwyf+EB3WhH69868tXpBdYd5qSIiuhlC0JzYSY/8z0v+lbT1R8owQu2P0LvKa9vb27mbNm1K1ev1ySEhIVVPPvnkKQiCAiUlJeJDhw5lWK1WrUqlOrNw4cKad999N9Vms/UXi8VVc+bMOR11QWZleulz9erV99K7PnNzczdfpRn/p4p3L6nZWkTAbUCg0Cwj/XZlKPw22tRa9wgedA+mfI5OGOHEqeMHPBYE/hqLyfaMw2yYy0V8m4J0jALEJnEEhVAQiMYxTGt2unRsFldMAdDgcblrUAQmMRRlYxgi57MwIQoB0uf34QGAeIkgVMHlcMt5HDZptxgGB/yB/kEKaoEgoAgQBIsgyCIUQxEExyUQDLNQFBMjMCqy252WIBHsRHGUIkmKj7M5apIMyrgc1i5tmOp74NSHtrR0vuQggMtH4We4PI6CgyDJHmunl8/GJD7AaoYwdiUZDEiELDwSQTGeLxhEEBiFAyShd7pcHQiKBlkoyodQNISD4TIEQSCH222xO2ytcpG0ykcEFD6nM0cTpvrQ5Qdqq8We4w8GN/NYHEuQDOAEgJRsFktNEAEXBsN1AYI0UhQhCQYpHoIhYhTDxDCE8jAIsFgYCXkJLwFIANgYyocoiA1jmN/i8LUGKRBi9/jdkbHxG/iyUB0URBFMIq3viSOkfwgNx+1RDp3ufgDDoxAEtnq93nIuh9cklEgpq83F9QWDeJCCMMLvBQgVRBHKr+GjkMjrsbs5LFwSRFj5MMaKcHuJOK/ftxvDMIBiLCFBEP6gz+PBMZQDY5iSjeNyHMPECArhJElBVJACMAwFUBjyESSF+IMU4vR4rTCCnJZKxEaH1TLW5bTzEBBsFgsF4QgEy70BQufweOp8QciH8wRcGIUxgiAADhA/5XMH8aBvJJvLb8T4guVAqhbaK/PfgQPuNJ5E9Xd5wpDvgFAbrDmZfycMk+OJoMeD+bxhPDanmKuJ3NLW0DQFCzjTeTjMRjB2Pozz9W4/NdHldqF8nMQpQB2Vq2NKURYPVJafGSqTCtOtDqtZyOOEul2uszCKyXlsdojD6zuDQCiBszERBAAKwRDO5/AUXq8H9vj8PrFAgMMAePwBwuUnAhBKgXC7013vJ4mgVChMsjhd5TKRWO3yeTE2gmMwjjbYTNYKFIUoej77AgEYQhAxhydM8QcJrtPj250+f9o6CBpiNxflifwO22S9rmW6VMhRkkF3dZBC3QDiYBCMCmAE4QSDHpPPpjeyEBDDQeAQt4coQ7niMJTNjfRBpMVHoceFsoi9muSBlUDCCbSXnkmwm/SJLDZuitJG1LVVnEjzuxx3IgjMIUiqgQIUIuRy5BiMyGmB5Qv4dX6C1AWDhAsFIBxAkALD4DM+vw+BICSdi7NwdyDoZLEER2TK0C3cIXd1e/68xXmxbbXF41AqkBYkCAnKF56QRiTubW7tGhj0eRexAk6VWMB7PUQZkQcNuev80qul4XQE5Hcr/MFAlbLf/2vvTOCjqLJGf29V9b6lu7N19gUSSCRsAUJAISCOIooCP0YQUWfRefrpzHMcHb5vHHEWR3EYN9AZfIIIKDDyHGFUBDQomxFkD4SE7IFsne5O711dVfe9U90dAsKIopDgrR+ht7rL+Z9zzz116966cIuWcKcqNhWbjXGN2qNtHXj2bLH+/b/+wh8I3m3QqRu6XR1hlUp/OCl/9L9YJOqdJz55yO2wj0/JH/HbuPFFmyAA5Ku3DDtcvvHHOcmmzO6Q4NKZ4rSOYFgTCPOdcQpFDfb7jCqOlIYJw3ixzqVNSH0js7jkgKvZrY5LTwogXXYHanhD1dESvKm5sfFWhlE48kcUv60bNF0ejYF2d3qXZ4CrpeVBX1BQaXSmxjhzvF1klRLDsvb0gQN3YduInoUVcH71dmYgkfixcSbTvuTim4/EOhLX4TXmzpbm8S6321w8btq/e28FKM/T2//pBL/PO0Wp0TUbEzO3Z5XOPYYxPu/Id2fVToO9tX4kIoxnUNncQ7E5cV/XacHF2NHPWkbpdSZHliaxDhde/Mg66awytHV0DPZ5/YNMJv2xeDbpSGxOXTTg5CreXXZ/cmqaU8lK/0opjozUXc6DBmqXkfbixYuHE0J+yjBMjkKhOK3X6//PPffc88VLL700IRQK/ViSpEStVns8KSnp8/b29onhcLiA47hahUKx+oEHHvg8ajS4u7s77vXXX7/b4/E0/dADtQupz/Xvv5hDIn+Hx9N9I+K0R3J//MeFCCHp5If/GCT47f9LK3j1AiIkgDUMq1BhLuzrzM5K3SUYzZXttXVjA6HwFI5VJ2MGFouSoBQOtCtIuN5kNB5Vq1WOLlewMITYkQqVjkGESELQi1gp/GlG0Yj3Th8/MMDPi/dKmMtBRGwloYBdkCQeMzhotlirbNkDP0f5B9rg9iXpqNSHW47kYsIaOaWyGg+Z3g7BZ9Omp2cFRPYWgWCWiIJbqyQHExOTPhU9jpQOjzCPVWozRH93swrxx5OTUqqVBp292+G0dblcBbxArCynkDAiIh/we6xxRjvmFKquTrtRYBXppoTUFLfXP8CkRCt0rPIly7BsoWrnkcdZlXasUqXwkXDY7/d7ugQ+4GAVSqs+zpKLGSVLpLAohgWvGA45BD7oRqIUxAhJeh0nBXwuTiKIMRkMbrVK1xbgeYvLy6f4BKG7eMKkt3Hm9XX/qam5dqwxB8LuKXwwHMgoHlLee0l/73Rw685efii3u619usQHsszmuM3xt6J/t24z5QdC+L8CYalAyaLTHJG8EiIqgrCOIWIoHHB3MZLYrdXquo1GfZdKpXQLoiQIwZAhwAfiMVbwOlN8vS7eWoWkvNPg6J3lzw9rt3fficJhm1GFjrFYdPhFLktgVFkio8CIYT0CEYMSzxM1yxFGCKuxEOY5jXptRsaNFWikh1StePunVoM6U61WvGm8ZbF8OwUmaXe2fTKqs7l+KpbCbJzJusI2bUE1qv8k/fDH795r1LIOjUaxNnnGXztaP3hlQl1jzQ25KZaKpNTEbbj4/sjtHFgpt3PjLU6H67qBuemfWrj4jSjJaD558Mt7BIYbiCWxWxSDfhIWBMxiEhdnsSempBzgDFpPyO7K6uxsyw76Qzo+4OcSbUk18aXjPkT2gNR+4sCs022do01G/fGcwsGfuprbM91B/qYwYtNZjgszGMuhkCSIYUkK16bnZHykGXHPF73n0sk62teSG+pomRrwdOcgToUEUUmEsBREWAwrlEjPYSEZC6GuFKvpLfX1N1Z0lO8u4H2BCQLLNmUVj9x2If1HfGClsunD90cFPO5JYjBoECVJMhr1PqPRZPd5vZzH50/jVFoTZlilGA4F1BrNx5lFgz9BJj05+sGWG1lC8qwJSXsSs/Iq8KDp8oj4WTZW91YSCogGhNxtuPBBL6mvV39RsXaeWcXqtCqyIW3q4//xlu757Jy0VFgP7fl4lknHuVIGZBxWDkyqid2CJrUr85y19aOF1IJ/JRbOPvMoi45yvWdv+eSGlrYinTXRbskZUBmXm3cUm0od4COE7c/fUHn8ePHQSdM24kHTD5+3XBgB78xKQD5fEGeXuc5uS4RB9hM6pOpWYuOYS3r+V3RV/VlzAGNlwUIDVFCohKczfZNpBJexa/7aoq70nFEaqH2tir6bE6BhPf744zMUCsXNY8aM+aStre2m7u7uQ48++uhLTzzxxE8EQcgbNGjQ4WAwWBYKhUwY41NZWVm7qqurS51O55E///nPrxBCFK+99lqh2+0udrlcE3ie37xo0SK6P+YFVATP4kFBzQCkZB04rUx2rvIInKNCjySlHhGVhDDLgHdBDOfFltzIkmuYyKztSBF4IS0YCrOiQu01WRJaUOI19tj8H1ih1dbUWOB12fODAR4ptcaGhJyEI5bcKd3yAxf3f5SDGJKm1qha4/NTTiMkhhAqEC52cjjMl3Pz9jS1glEpkehAHpU9dpXoqdxW4HI7M1VKQ03CiPjG3kv5YYUr0liMSKclKCgGUfxhf8/EWUJw4PTRtNP1taV2h9OWnGJblznyR23ynKTmSktL64nRCpbj9Sp9F7HGndYnD+9CTUdMTadrRrIsSlOwqladztiqU6k7kGB2ogEDzntVfGZOSY0KoQEwIf+S5o2dT72n923SmvSqOG3+lA646oaR1MbDn2XwwUCB2WBqjTcldHqCXo1EggZWIn59groVxQ2TJ4R/kxZtP/hxKqdTq006VSuyjQwgR4XB60VpmOFYholzaQzaAELdBPl5FklhNWIUQZRU5ISRctmWOsr1CNswOtoawGVl8oq5ng6sdp8JmRFC5pHeHruC73JMQYQG8Gc4ntYiZAued3sdd4sVGVKhvMjChMpKZSBOlaTRq4tWkEwAACAASURBVHzI2O75po95kDuk1i+tyDYSFpcQsGVfw97EgM8/mMVIYDlFkFVIPKfQ+1Vp8S0YpwcuxBN0ghwVOsRqWSRqRNTGB1FBgYBcB428x58mibxXk112Ubeozh+EEAahYxxCBTCvEtqWPL8S9hBGHcSECK9FWOlH9oAz1nbOt6jgYuxB9huwj9E3tJ+LyZueQwl8HQEI1LRa7YLx48e/SVd9fh2tS/gdGvojjzwySxCEMXfdddfygwcP/qK5udn10EMPPfvyyy//rLOz0zRlypRtHo/n3s7OziKO48pnzJixcvXq1Xc4HI6uxYsXv1hZWan8/PPPi+x2e4nb7R4fDoffX7Ro0apLqBZNSglQApQAJUAJUAJ9mABd9XkZlfPkk0/egBC6i+O4Tr1en6JUKo+bzeYtra2t+Q6HYwLHcS6z2aw2mUwOr9eb0N3d7WMYRqdUKrc8+uij78RGhNxud9zy5ct/5vF4Gn7/+9+vv4wi0KIoAUqAEqAEKAFK4DISoIHaZYS9YcOGtK6urtvdbvdwjUZzKCcnpyYYDAqwetPhcNwUDAazlUrlp9dee+2B/fv3T7Lb7aPUavXB/Pz896ZOPbPUHVZ9vvHGG/d5vd7mJ598ct1lFIEWRQlQApQAJUAJUAKXkQAN1C4jbCjq8OHDZkJIolKptPM8D/NOlEOGDHFt377dGh8fb0pKSmpPTEz0wnksy1rhYc6FhYVnPdHa4XCY3nzzTQjUmn73u9/RQO0y65AWRwlQApQAJUAJXC4CNFC7XKS/w3IgUFuxYsXPfT5fE731+R2CpVlRApQAJUAJUAJ9jMDLL7+cwjDMgtLSUrqYoI/p5oLVgVufEKh5PJ7mp556is5R6y+Ko/WkBCgBSoASoAS+IYHnn3/exnHcf5eUlKwaNWpUzyb33zCbPnH6D2pngtiI2pNPPvnPPkGfVoISoAQoAUqAEqAEvnMCEKixLPvf11133aphw4bRQO07J/w9ZEhH1L4HqDRLSoASoAQoAUqgDxKAW58cxy0oLi6mI2p9UD/nrRIEaitXrvw5rPqkc9T6i9ZoPSkBSoASoAQogW9OIBaojRo1anVxcXHFN8+h76T4wdz6JIQYFy9e/AtY9blw4cK1fUcFtCaUACVACVAClAAl8F0SgFWfSqXyd5MnT15VVFS057vM+3Ln9YMJ1GBz9xdeeOE3CKFMo9F4kGEYeXsT2O8luu2LzAJHPmD4GV57v4+eD6fI58Z+g/0wXS6XnuM40Wg0hsPhcM85sS1azlVsbFuWWDmx/KJ1kLd1gbSSJPXsBdf7c7TO0e1fIjLEvoueJ0VlExFCTpZljxBCWhYsWOCM1WXhwoWcSqVKI4QUMQilYkmIyAV780gMEuUMGMIoVAhJkA1C4WCIC/m9CovV4BckkSUMsACULCISxoiFs0SEJYIxQ2DzmCAhTDdCLGzXA9ixhCWZK4siecqyQtpIYiRFdRDRhYRBU4RE6wbb9TCsXCIcrFwvFgly2SzCUAlMMBLlUxgoESGRwURkGYQYCWMWvhNhqx6EmJi+IQ2cCrgh31AopHS7PUxSUmIAcuB5AYfDAmZZBjMMJ2cdOSK7K2HMkth7MBt4f8ZOZHOQ85UkgZHTS7H0kVzOfIrkF/k/snsSiWzzE8VCCAtCEiKXAb9JiOtVFmgPEIQZLNtvpNxYKVAsls06YjNhPozdHrfCarYKCoVCCIVDmEGwWSsC7WGoFwE2PXWK5CSCZch4I7WFgiS51kCZQRKCv4hkkXeS/A80GpNWAvkY0B+kBxnBzkAWqBshIoZSRCLJymQJJgrCIGAHOQgIExFDcZLERVLInOR97mXZJIlBLMsSBUuI1+tS8kGBiYuL5yNtL2KDkJNsLxc4zuYH9Rej6RDioOyoHzijxIjZ9T6kXhtwETaitwg2BjGyLJF8JEYA1rI+EehUZHv8UKTccLS+CjkP4EcIvOcQKxMIE4EPcKFAQKnR6HkWK0RJ4pGIBYxZJWaQMsofagSeRbYpSbYH+V90O6movmULkalCM5bkslkiyvtuwXa6shQMVFkkoGTITyQsQQwjgergK/hjEZIIYYhEJIIReBmJsNFtpSSMwYXIfgxcBrxymGBRFBkW2ishLAMGCe4C2ivBOBAMYsak4uxddp1FZ/CpFOqwbNCiiDFs0hrxLoTHmPAKRmKJSAwhASkk2DOLxeCdIxWHbfAifjzqPWVfI9vVeQ65CFl/SGIk0ByoTfZrUtT4Za4Iy8YuN4GI1JGeBPwUw3Dg0zHhCBZBHkliWYllWAkqLrFhSWDCmGCFmpXrIITDyrCP1ygQE9bodH4x2qoi9gZ9VI9vAGcBRckNKtK+pWg/wsivMR8g+5RefVv0BzA6OV1v0aN9HPhJBegk1m/15BZxAHJ+8Brzc7HCIm5G1msvXxvpYyMigIVI8Co4nU4TlJ+cnOz1er2MUglbnYLv5eU+ENpyrG9jGDCNqC4YBpjKJsAwstsigiBA96VzOp1T7r///sfz8/MPXaiN94fvfzCB2vr169kDBw6MN5vNRRaLBYw5tg+drOCYkfUyrB6jg4YVM8DeQRp8r1AokCAIQlVV1b02m60uPj5+H8/zcqQWM8JzDSEaI4KBns+4o22QIaLYE8jIxhdtED3vozFVTzAHRtr7kB0Kw4gMw3h1Ol290WhszsvL68zKypL3RCwvL1c5nc7sgDcwOCyE4rEUhraNIaQRSSQvCZwLq4h1wayjva2go70tv7Aob70kSWyEh0LuSsHTy40PiT2dOxLFoCBgl0KhIKLIMoQBvxyRGwK1GIPIZ7bHWRMM7VrCgB4CPxa8fZRXhCf4bRGxIjRyTMISxiLUFQII8PByz4CxKH9FGFYSWIaBvQcx+ERWjvZY6DblGER2IqAylsUsyO33B2Z0drRnJCTaXtfp1G5RBFcrYuh6IsF1xLVHgiVCoNMlEDNBlCD/Jsb0Fe1sIx4t0i/Kbkd252eYnRP4yeyjfQETc6CywwWpCIciNhs5A9KeCQahhoSI4AIZ6Lgi/XGkK5eDGTlgwpjjGNTlsOd43N4bklOSD2s1uj1CGPYQj1wg9PhzuZORYp3Cma5CPkd2sgRB99sTzHFy64oEOZEwJMYqErRFghkINMDfygEb1ImoCMGKaBgpEgl8MQbw8AeBAYdYopAVBoELGwmaGMSoZbXLAZccuEmI4TgUDhOi5DjEcZLY2dk22+sJJNgSbSsUChUfC0IhFIxd4BCRQMDRc+EWDaB6Lsoitt2jkwh8BrQU0V0kWI2cBdqOBWgRnhGrjQRiApwh6wHCT/lyRP4NgtKYPjkENiL/YRFyY+AV9IixAjMM6APkB3NVyHkwiBfb2k8NEXj+Wlty6k6OUx0hUpiBQBczHEZIGbVRuKwhApGgJwepoYNDctkyW0m+booG/BAJRIN9LGEIT2S7xByBy59I5y4CM0lCkiQiDvKRWIlIEIVgcBIStFxWgiANvhAkCa7/5E415uKg7cu+hIGqgP1CA0UsZghE4bBJLAtRN5IQG+R5zOmU+oq9e34+rOCa5VqV3hnxVSIBBwIRisQwkkCwFOIQxFZEGwohTkJIZBXyNaSsSaAqt4nIRRpUKXqNINtY5IhG0nJjwCQMbQGCTJGIEGyCdBFNM+AcJMIg+RVElZAoxTwyyEswR5DIIsIQLICc4AshUEMcBGsQqHEQvIlYZDgliyEoE8PhbGencxIRxIbUtLStBBG4yIz2Waw80ADBGQQ6kow20ijlNglemcSCNBGBSyTy91HJzvKnSKFUKqP+/EyPBX1QtIFw8Hq2Dz47MItd9Mb60qgDiflWua3COaIYCYRjfSQIIAhCoKWl5dG4uLhWi8WyNhQKQX3kc2KBWnQwQpYveqEZe+0J0mLBWjgclliWlU6ePMncf//972RnZ7vOSNX/3v1gAjVQDez7abPZNO3t7ZxerydGoxG53e6vaO2cq4KzfocRoXMTiKIorVy58qX8/PzdhYWF78fFxfm+zhR8Pt9Fs9fpdGdd5fTOG3zDhcrqfXUE53m9Xtj0mi8oKIBAEgI1rrCwUA2jR5CHsVdG51KBz5qwUrH94/evbWppmnDvT+79PcN48dmpvloTQRAknU4Hmz9jl8uFEbLA84iRxQKvvQ6HA6Fe30XO/fojLk4iyAE5wmFBlui7c/OCfbxhM2/czWA3A6NiEf/BMD7s8zFYr9cjjH04EGBl31pdXfW7psaGyRar+d4RI8Y06HQ6uQSfL6JaSdISnS4SLHmRFyGvHsU+S5KeIHQuwQjdCDM5H4yQvkdA/Zm3ke+8cq7ojO490XIjtnCurkAOhAzyOSAH5I19PhAQIx1C2N97ZA2hIMsyOoZhNpeXT+J5/tHszMx/5hXkvKkiKil2eYqiV6kgsVZLCIpaNdFqI3J7oYZQx7OvwqHsC9l3RM6IsHJ6PUK6XlfxsswEZPQgSYrZfUR2kM/HMDgiZURO+IcNBgzy+bEfg5YCDIM1Gg3q6gogq1WDUCCAduzb83yX3TU4Oz1jXl5hob0HPNi1pIl0dyCjrJxev0bUfuYA/cN3vc45X2MHc4maipxWG2UWkxuYgfhnt+2YnCC9ARmiHIFZLG7y++GdX7bfWKUkSSPXW6ORpHfeeec2BcfMv6ZwyNIBqXmfAJPYeVAHsF85qJEkApzhn/z7GcQRtr6ovZxrl7HMvF4EDQA+9vZBkDdYvj7ql+A3k8lEnE4niouLIw5o5+c9LIhhXNhsNsuyut1uWUa/388Yoa2CjjHGoVBIHnbHOKxb+vd//N+JkyfdMeKaEV1Q7pm2KclygYRQvt5ACDRHaDOe6Mj2V0U2ntM2v1rJmK48Hg+SdDqij9qtJBkIQt3IKBkJMZGvyApyo66uMxlarcjFuDDjiugQ5Iz9xfoeH+PDOklHGhtrC09W1/7E5equuecns171+fwMtItzfTvIGfu7AGCZf1dXF/jer/QZ3d3dMILFnq9/u1B+/+n7c/vQr8tXrVaH165duyYhIaFy9OjRz7Asy0D/7PV6MfA2GAw9dtZb9jNt4Kv9oNFoJIFAgE9JSfF/Gxn6UpqL6gz7UoX7al3eeuutG202W8PEiRNrMcYQEF11ByGE3bRpU4bT6cy6++67y686AXsJdPz48bH19bWDg0H+vRkzZvTysleH1NFbD8y2bdsKFAwz0ZaWVpGXl7cfhikvdLu+v0oOslZU7LrJ5fKmhEKhddOnTz8TEfVXoS5Q77Vr114TFxdXlJ+Zvzt7cHbD1SRezGajA3+Kdeve+nlSUsrrEydOhPC11w3mq0fqyspKS2tz61CXs9Mza86cfVePZF+VZPPmzTdbLJaO0aNH772a5fw2stFA7dtQO08amANns9kgQIPRowuOcn1HxV2RbKKOkmtpaeHS09MDV6QSl6lQQojKbrcry8vL/bNnzz4zme4ylX85ioFbEZ2dnVqtVqvT6XQwMBSAOxOXo+zLXUa0fcI8HBi06z194HJX5XstjxCitNvtqvj4+ODV5oui/kcRm7Zit9vN8fHxMEQHdwiuykAN2mhDQ4NSEAQycODA0PdqPFc48+bmZk1aWhrcdb+q5fw2mGmg9m2onZNmy5YtxVu3br0lPT3dm5CQsGbOnDmnv4Ns+0QW69evT7Db7dMbGxtzk5OTj02bNm1zeXn5mOrq6utycnIqS0pKto8YMaKxT1T2Eivx1FNP/dpoNOYaDIY2lUr1GkLo1gMHDhQWFxfX2Gy2VWVlZf16ngPgqa+vV+/Zs6e4pqZmRigU0lqtVo/ZbO6ura21ZWdnnywtLf13QUFBzSWivKLJ29vbkxYvXvyQ1WrVMAzz7MyZM82vvvrqfKVSqZ02bdqykpKSrqeffvoBp9OZOHXq1PeMRuMnxcXF/W4UfMeOHRkHDhyYcerUqaSpU6d+WF1dzXd1dc2F+VZpaWmfYoxbu7q6ftzd3Q1TPnZNnz59o9Vq/epcjyuqrYsrfMWKFb/Yv39/0dy5c1cOHDiQLF26dK5er2cGDRpUn5aWtuzkyZNzdu3aNWLw4MHtJpPpT/3x4grmUdfV1Y0NBAK3YYx3l5WVHaitrb3x5MmThRqNRsrMzNxeX18Ptzivy8rKqsnKytpSVlZ28uII9p2zCCGmZ5555r+6u7sTRowY8WlCQsImhmFGv/fee3MzMzNbH3744aebm5tty5Yte+z/7yzAz5kzZ1F+fv5Z0xX6jjSXpyY0ULtEzp2dnYYlS5Y8o1KpeJ7nR+bk5Kyy2Wzrp0yZ0n2JWfeJ5B999FFiIBC4saqqaqBCoRidn5+/HhxHdXX1zdddd93LQ4cOfXvw4MFXxa3Bn/3sZ5/l5OSMyMnJWZqWlvblzp07f22xWJwtLS1pGRkZdxmNxsP9sQPobUj79u1TNDQ0ZJ0+fXqOIAj3hsNhnVar7WppaTGOHj165dChQ18YMGBAR58wvm9ZiZqamoStW7e+1dnZOTIcDo+1WCz/ZTabywKBQLJGo/nEYrF0QaCanJzsO3nyZGsgEJj67LPP9rv2eujQobSdO3c+4nQ678nPz18WHx+/3el0zjhx4oSFEBJKS0s72djY+LhCoThdWFi4eNiwYcv760j4xo0b79m6detf586d+2p8fHzg6aef/s3YsWM7Bw0atCg7O7ti+fLla6xW63a73f7jSZMm/fLaa69d19/ubCxcuJDJzs6e0NzcvLCzs3P/fffd9+yxY8eGV1ZWztdqtddnZ2ev3Llzp0qpVN5cUlKy3GazrSgtLT31LZvJFUvmcrnMGzduvMvhcLAtLS2333HHHfPefffdpWazeX8oFJozevTo3x45cuRWtVqtliTJgjE+9uCDD/7qilW4DxRMA7VLVMLBgwcL16xZ81JcXNzf1Gr1bXFxcSq1Wr3wzjvvrLvErPtEclhS1traalq9evUIv9//5PXXX7+0vr5eX19fP1er1bZqtdq3H3jggY19orKXWInFixevVKlUE3w+31GNRqNmGCZ77Nix/9iwYcN9o0aNetVms71WUlLSL0ckeqOBW0gvvvjiDRzHvWCz2Rp5ng/V1dUN12q1dQkJCcvmzZv31iWivKLJCSHcrl27/veWLVselCTpJp/Pt+Lmm2/erlarr9+7d28eLIzLysoKjRgx4oO///3vM0eNGjVm5syZx/vb7TNYHFVRUXGnIAhLjEbju9OmTXvO6XTmfvDBBzc3NzfrJ06cWFFfX/8zeNi3wWDYNXTo0CXjx4/fcUWV8y0LP378uPW1116rmD179t6UlJQdb7755i8sFgt05F+MHj26/p///Od9t9xyS1lFRcWutLS0EyzLjuuPF1UVFRXWTZs2/RKCmZdffvlRl8ulee655x7iOG7s5MmTl+zfv39kMBj8sUqlquN5/tXf/va3H35LpFcsGbTPkydPmh0Ox8R33nnnzzNnzpy/Zs2a9bfddtvYmpqa58LhcK7H4xk8atSoG4LBoG3Hjh0vLlq0KOOKVbgPFEwDtUtUQm1t7ZBly5YtCQQC/5ObmzvXZDJZWZb9n7vuuqvfDUmfDwUMx/t8voKurq5fGAyG5tLS0hWtra1se3t7UUtLy00dHR3q559//v5LxNgnkn/00Ucj29vbUxobGxd4PJ5BqampngkTJjy2du3aJ8aOHftmQUHB3wcOHNjvA7W2tjbdqlWr5jkcjjvvvvvup91ud7i5uXlsa2vrbadOndr/l7/85b4+oZBLqMTJkydvX7169Z9Ylp116tSp1fPmzVtltVpv3bRp02h4tsvw4cO7YHXZE0888adJkyaVTp8+vaq/BWqAZ9WqVTMJIctUKtWHZWVl//jss89ubWpqKkhOTn571KhRB5qbm3OrqqpuCYfD0ziOW/Lggw/++RKwXtGkjz32WPWsWbO2FxQUvPLxxx+nNjU1qWtra1+ZOnVqxfbt26/NzMzM8ng8zRkZGU0IoaH9MVCDOWmPPPLIfZIkDX7hhRce3bx587iqqqoFdrv94C9/+cs/7t27F/zTwKqqqhk8z9e8+uqri/qj3X7++ecl27dv/yPP86/NmTPnyxdffHFHfHx8Vl5e3t8dDsfI1tbWvF//+tf5NTU1qRs2bFi/aNGi9CtqfFe4cBqoXaIC4Gp1yZIly/x+v4phmLzc3NxXc3NzV18N85kAzYIFC/L8fv/fgsFgwdSpU1fk5+e/d/z48UGVlZXXB4PBVKPRuP+xxx574hIxXvHkMMq0dOnSR3meH+BwOEqtVusBn883RBCEVkEQBmRlZd2bm5tbUVZWFnkKbT8+1q5dO8LhcPzV5XK1lZWV/fXUqVPzmpqaCgVByNBoNO8+9NBD/92PxUOnT5+OX7Vq1ZKDBw/eeMMNN6yVJKmkra1NZFk2PT09/SA8q+nIkSPTgsFgjV6vT01JSSmeO3due3+T+cSJE6nbtm371YkTJx5KSko6lJiYePjQoUM3JScnS2PHjl2uVqtr6+rqrgfdajQaU2Zm5nMzZ85c1t/khPr+61//mr927dq/DRs2rHPcuHFvHDp0aEBHR4cKY1w2fvz4X+7evfvlQCCwhxAyffLkyfOnTJmytr/d+gQ5n3nmmfH19fV/FARBO3HixD/b7fZkjuN+YjKZlhYXF2/bu3fvzU1NTSXBYDCbZdmNTz311Ev9Tc6Ghgbbgw8+uGro0KFFQ4YMeaqoqGjlhg0btrtcriq9Xl86dOjQBR0dHTfW1dVZlEqlJjMz89B9990HD6v/wR40UPsOVP/ss88WGwyGGwOBgDM+Pn7T/PnzW/rjVc75UCxdujRdFMV7/X6/afTo0Y25ubnbamtrs1taWq73+XzVCQkJ22bNmtWvJ5/H5N60adNjPM8XNzQ0bM3Pz99ZX1+fr9Vqf+R0Oj/zer2bFi5cGHlwWD8/3n777XSYkOz3+2uvueaaNp/Pd5fdbh8SDAYrrFbr+7fccktVfxaxs7MzZevWrYs6OzsTioqKWjHG7zc2Nk4OhUIoNzf3rYyMDPtnn312J8uyg5VK5RqO4zbNnj2b728ynz59OvPQoUN31dbWjo+Pj2/V6/Wn6uvrByQlJcWlpqZ+bjAYDra1tc2AVaCSJH0wZMiQj4cOHdrS3+SE+u7Zs+eeTz75ZGxqaqqhqKhoU11d3bWBQIDp7u7+sKSkZOunn356vdlsvqOpqWnb7bffvm7o0KFf+yzLvshh3bp14xwOx1xRFIWBAweWNzQ0NCmVygy4SLTZbL5jx45N9Xg81/r9/qpgMPjBww8/XNsX5fhPdWpubrY899xzvxo+fLghMzOzyWg0Ltm9e3cpx3G3er3euvnz579x9OjR1CNHjsxhGIYvKip6u6ys7Kp61Mw31RkN1L4psQucf+jQoUSVShXIz8+HR3BeNUvFYfK5SqWyuN1utUqlIiNHjuz88ssvlaIoWmBpfG5ubr+bhH0hlR85ciTd4/HEmUym+oKCAphornS73emwo8PVtDQenocn71GEEAQn3OHDh5NgJZZKpWq7GhaGwMpWl8s1SKlUwsRrnuO44x6PB/b9g4c+t4wcOVKAVWVer9fS3t5e1V9HSQkh6hMnTtjAZrVabUir1fo9Ho+a53ktPDM2Nze3C1bAwkND09PTmxMTE/vthUZ9fX1yV1cXPGpYkZCQ0H7q1CmrXq+XhgwZ0gD+Fm4Z7tmzJy8hIaG+P7fVmpoaYyAQiIeHuobDYY/JZPJwHIezs7ODMOq/Z88es0KhiOM4zjF8+PB+uQoddPXll18mMQyjhD6loKCgGUYFv/jii3SdTucsLCyU7RQWBcED068Gn3SpYQYN1C6VIE1PCVACfY6AvLUUkvdtlbc36nMVpBWiBCgBSuAiCdBA7SJB0dMoAUqAEqAEKAFKgBK43ARooHa5idPyKAFK4HshEN30+RuNnm3evHl+ZmZm5aBBgw5erbsyfC+waaaUACVw2QjQQO2yoaYFUQKUwPdBwOVy5XR1dY3hOK7CYrF4PB5PfDAYNDgcjqPFxcX+U6dOpbtcrqzu7u59paWlAdhOyul0woNwD69bt+7DjIyM+tzc3JeKiop202Dt+9AQzZMSoAQuhQAN1C6FHk1LCVACV5RAXV1d0QcffPArURRHxcXF1TY0NKBQKGTleV5TWlq6NSsra8+77777U0mSMoYPH75/4MCBy1atWvVIYmJi9vjx4/+5e/fux2BVJELoZFFR0Va73f77hx9+mO41eEW1SgunBCiB3gRooEbtgRKgBPotgVdeeeX56urqecnJyeaurq6wx+NhSkpKjup0uoONjY3jWJYVrFZryO12L+/u7n5Yp9PZMcbZPM8/UlZWVr158+Z3UlNT9QaD4bMTJ06MCYfDg6+Wx7D0W6XSilMClMBZBGigRg2CEqAE+i2BF198cU17e/vtxcXFLWq12lNeXj5o3LhxtZmZmfu2bNnyI47j9KmpqW2FhYV/Wr9+/RMJCQk6lmVV+fn5102ePLnrD3/4w+7x48e7MjIyNi5fvvwRURTTFi1a5Om3QGjFKQFK4KojQAO1q06lVCBK4IdDYMOGDdfV1NQ8pVarM3JycvwVFRW5kiRJHMfZc3JyNpjN5kPHjh171Ov1inl5eQdMJtP7x48f/4PX622eMmXKvxsaGn6en5+/Lz09/eO1a9f+DiE06je/+U2/fFjqD0frVFJK4IdFgAZqPyx9U2kpgauKQE1Njeq9997LNZvNmfHx8cEdO3Y8m5WV9YXT6fygoKDg8Lhx45wvvfRSviRJxjFjxjQXFxeffv311wfrdDpLSUlJk91uNyQlJXVfc801zhUrVmTZbLaD/XGPyKtKqVQYSoASoLc+qQ1QApTA1UWgsrJSWVBQIK5Zs2bOoEGDjo0cObISY9yzKACe6t57T8Ty8nJu4sSJYn/bJ/Hq0hqVhhKgBC6GAB1RuxhK9BxKgBLoFwRgCx6EUGjAgAE8DcL6hcpoJSkB47kfSwAAAKdJREFUSuBrCNBAjZoIJUAJUAKUACVACVACfZQADdT6qGJotSgBSoASoAQoAUqAEqCBGrUBSoASoAQoAUqAEqAE+igBGqj1UcXQalEClAAlQAlQApQAJUADNWoDlAAlQAlQApQAJUAJ9FECNFDro4qh1aIEKAFKgBKgBCgBSoAGatQGKAFKgBKgBCgBSoAS6KMEaKDWRxVDq0UJUAKUACVACVAClMD/A2asD5/r/Cp5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p:nvPr/>
        </p:nvPicPr>
        <p:blipFill>
          <a:blip r:embed="rId2">
            <a:extLst>
              <a:ext uri="{BEBA8EAE-BF5A-486C-A8C5-ECC9F3942E4B}">
                <a14:imgProps xmlns:a14="http://schemas.microsoft.com/office/drawing/2010/main">
                  <a14:imgLayer r:embed="rId3">
                    <a14:imgEffect>
                      <a14:sharpenSoften amount="44000"/>
                    </a14:imgEffect>
                    <a14:imgEffect>
                      <a14:brightnessContrast bright="-1000" contrast="100000"/>
                    </a14:imgEffect>
                  </a14:imgLayer>
                </a14:imgProps>
              </a:ext>
              <a:ext uri="{28A0092B-C50C-407E-A947-70E740481C1C}">
                <a14:useLocalDpi xmlns:a14="http://schemas.microsoft.com/office/drawing/2010/main" val="0"/>
              </a:ext>
            </a:extLst>
          </a:blip>
          <a:stretch>
            <a:fillRect/>
          </a:stretch>
        </p:blipFill>
        <p:spPr>
          <a:xfrm>
            <a:off x="2447092" y="1730333"/>
            <a:ext cx="9525000" cy="5430181"/>
          </a:xfrm>
          <a:prstGeom prst="rect">
            <a:avLst/>
          </a:prstGeom>
          <a:gradFill>
            <a:gsLst>
              <a:gs pos="0">
                <a:schemeClr val="accent1">
                  <a:lumMod val="5000"/>
                  <a:lumOff val="95000"/>
                </a:schemeClr>
              </a:gs>
              <a:gs pos="41000">
                <a:schemeClr val="accent1">
                  <a:lumMod val="45000"/>
                  <a:lumOff val="55000"/>
                </a:schemeClr>
              </a:gs>
              <a:gs pos="58000">
                <a:schemeClr val="accent1">
                  <a:lumMod val="45000"/>
                  <a:lumOff val="55000"/>
                </a:schemeClr>
              </a:gs>
              <a:gs pos="84000">
                <a:schemeClr val="accent1">
                  <a:lumMod val="30000"/>
                  <a:lumOff val="70000"/>
                </a:schemeClr>
              </a:gs>
            </a:gsLst>
            <a:lin ang="5400000" scaled="1"/>
          </a:gradFill>
        </p:spPr>
      </p:pic>
    </p:spTree>
    <p:extLst>
      <p:ext uri="{BB962C8B-B14F-4D97-AF65-F5344CB8AC3E}">
        <p14:creationId xmlns:p14="http://schemas.microsoft.com/office/powerpoint/2010/main" val="16770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119446" y="4419600"/>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4" y="334738"/>
            <a:ext cx="13943177" cy="1807829"/>
            <a:chOff x="0" y="-66675"/>
            <a:chExt cx="13886906" cy="2410439"/>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11700"/>
            </a:xfrm>
            <a:prstGeom prst="rect">
              <a:avLst/>
            </a:prstGeom>
          </p:spPr>
          <p:txBody>
            <a:bodyPr lIns="0" tIns="0" rIns="0" bIns="0" rtlCol="0" anchor="t">
              <a:spAutoFit/>
            </a:bodyPr>
            <a:lstStyle/>
            <a:p>
              <a:pPr algn="l">
                <a:lnSpc>
                  <a:spcPts val="7610"/>
                </a:lnSpc>
              </a:pPr>
              <a:r>
                <a:rPr lang="en-US" sz="5000" dirty="0" smtClean="0">
                  <a:solidFill>
                    <a:srgbClr val="A4E473"/>
                  </a:solidFill>
                  <a:latin typeface="Muli"/>
                </a:rPr>
                <a:t>Chi </a:t>
              </a:r>
              <a:r>
                <a:rPr lang="vi-VN" sz="5000" dirty="0" smtClean="0">
                  <a:solidFill>
                    <a:srgbClr val="A4E473"/>
                  </a:solidFill>
                  <a:latin typeface="Muli"/>
                </a:rPr>
                <a:t>tiết thực hiện và vận hành hệ thống</a:t>
              </a:r>
              <a:endParaRPr lang="en-US" sz="5000" dirty="0">
                <a:solidFill>
                  <a:srgbClr val="A4E473"/>
                </a:solidFill>
                <a:latin typeface="Muli"/>
              </a:endParaRPr>
            </a:p>
          </p:txBody>
        </p:sp>
      </p:grpSp>
      <p:sp>
        <p:nvSpPr>
          <p:cNvPr id="18" name="TextBox 18"/>
          <p:cNvSpPr txBox="1"/>
          <p:nvPr/>
        </p:nvSpPr>
        <p:spPr>
          <a:xfrm>
            <a:off x="150216" y="1172674"/>
            <a:ext cx="5610345" cy="538609"/>
          </a:xfrm>
          <a:prstGeom prst="rect">
            <a:avLst/>
          </a:prstGeom>
        </p:spPr>
        <p:txBody>
          <a:bodyPr wrap="square" lIns="0" tIns="0" rIns="0" bIns="0" rtlCol="0" anchor="t">
            <a:spAutoFit/>
          </a:bodyPr>
          <a:lstStyle/>
          <a:p>
            <a:pPr algn="ctr">
              <a:lnSpc>
                <a:spcPts val="4175"/>
              </a:lnSpc>
            </a:pPr>
            <a:r>
              <a:rPr lang="vi-VN" sz="2982" dirty="0" smtClean="0">
                <a:solidFill>
                  <a:srgbClr val="FFFFFF"/>
                </a:solidFill>
                <a:latin typeface="Noto Sans Bold"/>
              </a:rPr>
              <a:t>Bước 3: Sử dụng mô hình</a:t>
            </a:r>
            <a:endParaRPr lang="en-US" sz="2982" dirty="0">
              <a:solidFill>
                <a:srgbClr val="FFFFFF"/>
              </a:solidFill>
              <a:latin typeface="Noto Sans Bold"/>
            </a:endParaRPr>
          </a:p>
        </p:txBody>
      </p:sp>
      <p:sp>
        <p:nvSpPr>
          <p:cNvPr id="10" name="AutoShape 2" descr="data:image/png;base64,iVBORw0KGgoAAAANSUhEUgAAAmoAAAE6CAYAAACmtH4VAAAAAXNSR0IArs4c6QAAIABJREFUeF7s3QdYFNfeBvCZLbC79N6bggqIiGJDQLHHEhONJMaSRBM1MTFqyo1GBY3GGI0xGo0lUsQSsWtssaBRLIiCBQsICCy9L1tg23zfkF0veo2CUnbg5fnuo8LMOf/5nVnyfmdmzpAEviAAAQhAAAIQgAAEdFKA1MmqUBQEIAABCEAAAhCAAIGghpMAAhCAAAQgAAEI6KgAgpqODgzKggAEIAABCEAAAghqOAcgAAEIQAACEICAjgogqOnowKAsCEAAAhCAAAQggKCGcwACEIAABCAAAQjoqACCmo4ODMqCAAQgAAEIQAACCGo4ByAAAQhAAAIQgICOCiCo6ejAoCwIQAACEIAABCCAoIZzAAIQgAAEIAABCOioAIKajg4MyoIABBoukJKSoieTyaju3bsrSZKk6raQmJjI5fP5pJeXl0L7s2PHjum/9tprKpIklQ3vDXtAAAIQaHoBBLWmN0YPEIBAMwkcOnRosK2trVilUiUHBATI6nYbHx/fR6FQmBYVFZ0LDQ2t/dmePXtGe3l5ZXl5ed0mSVLVTGWiGwhAAAL1FkBQqzcVNoQABJpaIC4ujiMWi+lZMa5cLqf8/Pyqz5w5w3NxcaFqamqkoaGhqiNHjgiysrL4xsbG1RkZGbLw8HD11q1bjWpqajiPHj3a6OHhkWNhYfEjl8sV375926BPnz6y8+fPS62srH6pqqrqwGazJ3311VdF9LHMnTv3gr+//7GampqfXV1dOdevX+cFBARI6JAXGxvLFolEJiqVihUYGCjy9vaWx8bGmmRnZ3M7duwoHTVqlLSpPdA+BCAAAQQ1nAMQgIDOCFy7dq1jUlJSMIvFcqEoSqlWq6/V1NR019fXVxkaGu4yNDQsLi4uHldZWRkkEAgSTExM9nM4nOrCwsKP9fX1rW/evDnI19f3gK2t7VapVDokLy9vsJmZ2Q1zc/Oo4uLiL8VicScWizVl1qxZxfRBf/PNN+cCAwOPcLncmNzc3PcLCgq62dnZHe3YseNeoVDoXlxcPFepVOoNHz78p2vXrmVXVlZ+o1AorDw9PQ8PHjx4n87AoRAIQKDVCiCotdqhxYFBgHkCu3bteismJmaBk5NTkkQi6cLhcJxcXV1PPXjwoLOjo+MvPj4+hmfPnp3o6Oh47+HDh13bt2//g729vWdSUtKgTp06XTp06NDY0aNHr3VyciKuXr06zdPT8+rff/89tF+/fuGmpqZOubm5nUmS/Egb1L788ssLgwYN2l1aWmqxf//+iQEBAX/Gx8eP/+STT8ZfunRpcVVVlaO/v/8f3t7eB5KTk8edOHFi5qhRo1ba29unBAUF7WGeMCqGAASYJoCgxrQRQ70QaMUC27dvfzctLW2CRCL5ycjIqL+enl4fDoezID09faqfn195WlpaQLt27c56enr+dvLkyS/t7OysU1NTe3p7ey/t27fvgU2bNkUEBARcv3Xr1liRSOTWsWPHY1euXOnau3fvE9bW1qqysrKOFEV9rA1q//nPfy7069fv0IkTJz4cPHjwOjs7u81HjhzZ7+DgkC+Xy0UpKSmDAwIC9t6/fz+qW7duo/bs2fPJkCFDTqSlpf3+/fffP3j6gYVWPDQ4NAhAoIUEENRaCB7dQgAC/yuwZcuWiYWFhaHV1dWrORxOiKGhoSefz/8+NTX1086dO5dlZ2d7mpmZPeDz+TsePnw4w9HRsSYjI6O7lZXVbktLS3o27NeQkJBzqampA/T09Ix79uy51cjIKNfe3j7x7NmzsyQSiSdBEB9/+eWXJXTvc+bM+XvAgAF74+Li3nZzczulUqki8vLyomxsbO66ubktsbGxGbB169ZV9vb2DyZOnPhGbm5uj/j4+NmpqamdYmJifEmSfOKBBYwpBCAAgcYWQFBrbFG0BwEIvLTAtm3bxqWlpY2RSqXreTxesKWlpYdAIFh969atKZ6enqVubm7pu3fvnujs7FydmZlp6eLiEu7n52dPz4h16NDh7uHDh/uOHDlyQ8+ePfN37tw5p1u3bvfYbLbCy8srIicnZ0hRUZGnTCb7ev78+aV0kbNmzdo7bNiwAzweT7Fx48b53bt3T6Zn4D777LOpIpGob0VFhcPdu3d7m5iYPHzttdf2Xr9+fYhUKuUlJCS4bd++/XWSJOUvfbDYEQIQgEA9BBDU6oGETSAAgeYRePjwoZNIJHJUq9Vp9E37fD7fyMjI6IFQKGxnZmamlMvl6SUlJd2zsrL6Ojk5JXTt2vWKvb29NDY29nWlUmlnbGyc7+zsnMpmszPKy8u7JSUl9TcwMJC6ubnF2tjYGMlkMmMej3ebfoKTPqLLly/3tbS0LHB3d888fvz40Hv37vXq37//kSNHjiSFhIQEJiUlDbS1tc19++23tz548MD9+PHjY+iHF0aNGvWHq6trfvOooBcIQKAtCyCoteXRx7FDAAIQgAAEIKDTAghqOj08KA4CEIAABCAAgbYs0GaCGkVR5OLFiy3+/yZlYwMDg9pXy9TU1NSOPYfDeeJVM9oT4unvK5XKF3rR2+jr6z8+p1Qq1RP7sNnsJ/p+Xv/1PTHrU9ez2vq34/6346/bhkz233uoX9TOvx0Hl8t9pnt9j/tZ29Wt61XaaYl9+Xx+s3WrUCheeC7XLabuOfZ0nS86/7Q/r/u5oNumPxv097SfQzab/URN9M+f9XnRtqP9bGm3qVsv3eZTn8MnzrW6/Wr3q/u96upqgsfj/et4KJVKSrt93f3ov6tUqnqd19rPzbP8tD9TKBT1aosutLE+T03xGWqs2prtA4KOXlqgob9b6nbU0N+Bz+qLbkN7DovFYnL8+PF5/v7+ipc+IB3YsUG/rHWg3pcugaIoblhY2GSlUtmDz+fXrkquVqkJkiApkqQogmDV/qlWEwT9yD39PzWhfqI/kqI0XiyCDn4E658fkyRJqtXq2p/Rf6e/6J9r/9Q28s+36b4Iev/aPrT/ZrFYT3xfu4+2HW37/wZA91X3Z7X1PeOr7nICdfvW/r32uGmEf46ltqan/6R/Xvd7T2+vPb663ddtt26bT2/znOOr13+wtLW89InSgjs+PYaNWcqzzgft91gszfms6ZD+Pv09zTjWnkdPf09bq/b8rHu+Puszof2eth06ZNF90OGM/ru2FvpP+n8cDoegx1Jbh1KppLet/dioVCo6lNT+XPtFb6f9N/13bVCj96PbonekwxUdgOjt9PX1KblcXrsP/XN6O20b9J9P90FvQ29fpx+K/szSX/TP6EBFf7TpoFY3XGk/109/Zur+Dnjqc/vEZ077uaz7O6RuW3U/a08vFfIyS4c83d+LfofU9xytT7vPa+tljuVFtenS7wrtef6imuv781c9tobU8/Tvlpf5PVb3d9HTv0vq/h56+vi1v0/q7k/3T/8/S2q1Wk8ikdhPnz59ubu7e0597XRxuzYT1IqKigy3bt06WS6XF0+ZMuVP+j8QdnZ2RH7+P/cD29nZ1f6CFAqFDRonR0fHx9vn5+c/01Pbj7aPZ/VD/0fE1dX18TlK5yPtP4RC4eO/a/vT1lm3/4YU3pDjdHR0rFdIakj/rXXbumPV2o7xZc81rcOzPh8sFuuJz4yNjQ1RXFz8P58jtVpdew7+28/rWtPb1m1Xu29jj0d92q37mW+M/hvyuW2M/tAGBBoioEP/raA2btxoKZVKPw4JCdnTrVu3mw05Dl3btk0FtW3btr0jkUjyw8LCjtIDQb/Lb9y4cZp5scYbmrt379bb1cvL61khiJ5tUzZeRWgJAhCAAAQg0HYE1q5da0UQxEf0U9xdunS5zeQjr3egYPJB0rUXFxcbbdu27V2xWJwXFhZ2hA5pgwYNMpTL5Y9vKNPeuyYWi2sPV/tv7bHTU6oSiUR7SfNxwDIwMCAkEkntZvQPn/73v9nVXjepcynU0NCQoPu2tbWlHj16JHZzc6tmujvqhwAEIAABCDS3wMqVK635fP604ODgQwhqza3/kv1pgtpEqVSau3DhwsMURRmWlJQY6evry2tqap5YtNLS0pIqLq59Z/PjLzqAWVpaEmVlZS8Mt/92jd7MzIwoLy8nzMzMqLKystq2zc3NqZKSEoJum/6TDm76+vr0tXVDOzs7IX3720seMnaDAAQgAAEItEkBOqjxeLzpAQEBh7p3736LyQgvDB1MPri6tdNBLSYmZhId1BYsWHCooqLCjA5UxsbGoua+zEhRFCs5Odm4a9euVfR9j88yzsvLc7azs8tr7tpay3jjOCAAAQhAoO0KIKgxcOzpoLZ9+/bJYrGYnlE72FRBLS4uzvD69evOzs7OBePGjasgCIJ17tw5on///sSjR484rq6u9Jog7OTk5F52dnbJtra2kpSUFD0vLy9F3Seb6KD24MGDvJCQENyrxsDzDSVDAAIQgEDLCdBBTU9Pb3pgYCBm1FpuGBrWs2ZG7b2qqqrcsLCwA+Xl5ab0jJqJiUmVpqXahwruPqtZzTe9vAji4cN/nsZ0d69du0P59GPj8fHxPfbu3TvP1dX1kFAofGRqasrq0aOHkMfjcbOzs104HE4Oi8VK5XA4Q2xsbBIiIiJc/fz8jPLz8yW+vr43Q0NDaxcoy8/Pd7W1tc35txm3hh09toYABCAAAQi0HQHMqDFwrOmgFh0d/b5EIhFqg5parVYnCst5NxJudK6oElmz9QwJksOl5Cr6aiS79ijZhIpecI1g18Y4isUlObXXKtXyaoWNpcHlzyaMoS9PPr6PLC4ubtAvv6z9wcPD/ZRIJAoxMzNL9ff338HhcNqnpqaOUiqVIicnp28zMzPn9e7de9uuXbuWOzg4JMjl8s59+/b95vXXX0+iw1lBQYGbjY1NNoIaA082lAwBCEAAAi0qgKDWovwv1/mzglqJWq2++yCn/ZUrN94vrRB5k/oGBMnVoxRK9T+r1dZmMzVFEiqSRRD0/wiKoEgWQRIstVJtb2G6bHCPd+L9/cnHqx6npWV5bd8RvZDNIr7PyMhY5uPj80uPHj3uJiQkzDAwMHD5+++/h4WEhHyYmZk5OyAgYP3Bgwf/Y2tr+7aent7P3bp1O2NoaLg1JCSkOisrq52zszMd1HDp8+WGHHtBAAIQgEAbFdA89TmjT58+B/EwAUNOAm1Qo+9RCw8P359TWWnOlkhYhJ2dVFFZqS9nm3AIQ4KQignyn8U5/vni09lM82VkSBDVRQSLMCAIHkWo5dlEpbc3WfvEqGaFdio9Pd0jIirmZz099r6KsrLRCoXim/Hjx5vFxsZu7NChw8WLFy+OHjRo0Oe5ubnTevbsuTkhIWFadXX1ZCsrqx86dOhwy8zMbGNAQIAsJyfH3dHR8RGCGkNOMJQJAQhAAAI6I6CZUfu4f//+B3x8fPDUp86MzHMKoYNaVFTUB9XV1cKFCxfuz8vLszRms9kG1tblJPlP2HrZL/opzrKyMsPMTHOZo2Oh3oZNW2bx9Pl21VKRXKVS/Txp0iRq586dc83NzblpaWlGvXr12lBWVtbPy8vr/PXr1weSJLmRx+OFdu3a9VFRUdH50NBQeU5Ojoejo2MmgtrLjgr2gwAEIACBtiqgCWqf9O/ffz+CGkPOAs2M2hSZTEY/9bm3qqrAmsViswUCy9JGCGrc/Px8dx6Pl2dmZiain/QsKiqytLa2rqTf/U4/cJCZmcnT19en10arJEmSfjEgi763jaIo9rPuQysqKvKwsrKiZ9QY/TJZhpweKBMCEIAABFqRwG+//WatUqlmBgQE7McrpBgysJoZtY+kUmlOWFjYnsLCQhsWi8W2tLQsaYSgxi4sLPSkKKrQ1taWDn6vvEhtbm5uR3t7+wwENYacYCgTAhCAAAR0RmDNmjX0f+M/HTBgwN7OnTvjXZ86MzIvuPS5bdu26WKxmA5quwsKCqwNDQ3p1z2VvWoYou9Py8/P72hsbFxx7dq1ksZY+ywvL8+zvLw83dvb+5UuyzJhbFAjBCAAAQhAoDEF6KDGZrM/o1/KjqDWmLJN2Jbm0ufHEomEDmq78vPzrejXNdnZ2dH3qD3z7QANKaewsLAdh8ORm5ubF75q8KP7zc/P97a1tU171dm+hhwDtoUABCAAAQi0BgHNjNqsgQMH7vH29k5m8jG1qVdIRUZGzqRn1JYsWbKDfpiAHrjGCmrFxcX2LJYBSyotlcZfu+bEUirTQ0ND6z5A+sR5cuHCBWepVGpcWVmZSj888PRJJBQKfWUy2X0PDw/6TQb4ggAEIAABCECgngKaGbXPBwwYEIugVk+0lt6stLTUOCIiYqZUKs0OCwvbQc+okaQhaWNjSM+o0Tf314bWp9808HTdmu20AZdeb612+Y7KykpzkjRm3b17vVPsnt2fmFuaH+nRrdvtmzdvOvL5fLmnp+fNkpISx4cPHzp36NAhTy6XD0lJSfF1d3f/ValUXp0+ffoTDw0UFxd3s7S0TCFJEkGtpU8e9A8BCEAAAowSoIMah8P5PCQkBEGtqUcuLy9P8Oeff3bIyspyMzQ0zP7mm29u0cHqwoULZomJiV6FhYXWLi4uaTNmzLgnFAr11q1b500QBGfu3Lm36fdoaut7OqhV5edb0alMr/SGpTA91bO0pNCYyyEpHltNECoVoabfSFD7Rb+h4J+3FKgIFsEmWSTJYrGqWTxCYON0saOxZwbp768oKioyVCp5vLS0WwN+WfvLYv/u3U5zOGwuQRDdxGIxy87ObotIJBrAYrEcOnbsGJObmxt85cqVoD59+izo2LFjLL3IbV3L/Pz8Hra2tvSxIqg19UmG9iEAAQhAoFUJaGbUZgcFBcV27do1ickHp/OXPtevX99VLpdPkcvlHfT19fPs7e03jhs3LnHdunUDJBLJBIVC4WRiYpLm5OS0Vq1WG8THx88jCKLqk08++c7DwyNdOzgURfFXrFjxcU1NTf4/96ilWdkaGFCq3KTe+dlZ74sqy5y4JKXisCmCJJT0Crb09JompLHoVW/Jf/6PRU+hcRQsHimwcFzs5NLnFOnkJKMoSj83t8yqUlzc4cC+A9+5d3Bfd2j//nk9e/YUlZSUCOzs7M4VFxc7Ojg4GCkUipN2dnbt8vPzvTgczuTp06fnP30S5efn97S1tb2JoMbkjxdqhwAEIACBlhD48ccfbXk83uzg4ODdCGpNOAL0ZcYvvvhiDJ/PHxEYGHheKBS+KRKJrs+dO/en+fPnf0gQRIeOHTs+kslk4wwMDC4QBCF5+PDhOxRF3R8xYsSS3r17X6coirN//37nsrIy5/z8/NE1NTU3li1bFkPPqJHsarYBWUoqC4RuHEJtQHDZSoKoJgil5q1NHI7m6OjExiEIUkUSKjaLYKu5hFqPRRhZJxMOvfLphxHofioqKhyKysudd0bHrHJ0dD6enHw91MvLs9TGxqbQzc1tp0Qisbh79+7HZWVl5h4eHsdTU1O729nZfaVQKC49felTKBT2lslkSbhHrQlPMDQNAQhAAAKtUoAOanw+f05QUNAfCGpNOMT0orBz5swZo1ar+7zzzjvb79y586lQKCyePXv28nXr1k2jn+Ts37//jerq6nnV1dVmarW6NCcnx1KpVFa5uLgsnTFjxn56Ju3YsWMDKyoqBmVkZPiVl5dvX7169RZxYaENyTJkCywFr7yOGk1A11pSUuJO/339+g0z2rd3N6isLBcLBAJPY2PjGltb2y01NTV+QqEwoLS0NN/NzW1fcnLy+z169DjP5XKjhw4d+vgyLd1Gbm5uX7lcft3Nze2JS6JNyI2mIQABCEAAAq1CQDOjNjc4OHgXgloTD2lYWNgQgiAmcDicfENDw/ZcLve+qanp0aKioq5FRUV9BQKB2MrKir4seqegoECcnp7eQyAQ2Lm5uS2fO3fuTnqm6/Lly64ikcj95s2bo0Ui0ZVly5ZFFxdL7NlsFqeysqCoscIQvaQGj8eTVFRUEzJZua2BgcGDvLw8L4FAoG9hYXFTJpPZ5uXlOdja2t7o0KFDaVJSkqeBgQG3Q4cOd59e0iMnJ6e/o6PjVZIkZU1MjOYhAAEIQAACrUpAG9T69ev3h6+v7w0mH5zO36O2b98+l4KCgrcKCwt9jIyMkjt16pRVWVlJGBsbC9PT08dWVlY6mZqanh06dOhBT0/P0mXLlg20srLy8PX1PdmrV69M7eBQFMVbsWLFp3K5PG/RokU7hcJSR0NDtp6JiQl96bJRwpCwWNSBo1LqKWzM0p1esc3c3NzB9vb28SRJSpl8gqF2CEAAAhCAQHMLaC59fkHPqCGoNYN+enq6iUqlsrCwsCgRCoUqY2NjrpubW0VaWpqVXC43MTMzox8yqA00mndq0k9ZVtd9lVNZWZlJVFTUZ2Kx+NGiRYu2l5SUOBCEnpGeHlFiZGRE7/t4yQ36SiZBEOqHxEPCnXCvXX5D8726f/7PkWcXVTqzDQTGKiU3y9mEqK1HKBSyHB0dnxmI8/Pz6XXc6NdNafugt2NVVlbqKxSKALFYfKaxZvuaYZjQBQQgAAEIQEAnBBDUdGIYGlZEeXm5aXR09KcSieTRt99+u53+t0rFtlUoJCw2m60gSXrdDZLU09Ojqqur1Xp6aiVF6aspHo/iURQllUrVPB6PfmhATW8nlUpJPp9f+2+6EpGIIMrVare76Zm97C2Mrng5mNFvKGApFAoum83m6hFG9PvZCTkhrw1tenoEVVNDvxuBUunp6alrampIHo/HUiqVXLVaLaD3tbCwuN4Yb01omBS2hgAEIAABCDBbAEGNgeNHB7PIyMhPpVJp5oIFC3bQN/9XVlbSM3UGdCiqqampDWr0oanVajUdwHg8HiWTyQj6T/rf9JdAIKCDWW1QU/H5KgNNUKuoqKBEHDPPw8dOfe/mYLVmcI/uCQQhpVgsOYfNNuDUVNaQBK8uXDVBUfq1SY3+4vP5BF0D/aJ4uh6VSpVra2tLz8ppZ9sYqI6SIQABCEAAAs0vsH79eluVSvVl3759d3Xv3v1681fQeD3q/D1qjXWodFCj30xAX/qk30zQWO3WbSeznHJd99umfe5uTj+NChx+wMmpce59a4pa0SYEIAABCECgtQrQQY2iqC/79OmDoMaUQdbMqH1SVVWV1VRBrYiiDFet2HSqU8cOhzt18NgU4O1UxhQf1AkBCEAAAhBoLQKaGbWv+vbtuxMzagwZVW1Q0zxMsLMpyqYvpy5dt+uovYtDrqmNafjY3r7CpugHbUIAAhCAAAQg8O8CP//8sx2bzaYvfSKoMeVE0TxM8IlIJKKf+mySoEZbbNx54ic5h+yqUrM+nfPO4HtM8UGdEIAABCAAgdYiQAc1Fov1VUhIyI4uXbrgHjUmDGxzzKjRDkcv3g69dPvOtyq16sPln0xIJEn61aD4ggAEIAABCECguQQ0M2pf9+/ffzuCWnOpv2I/zRXU0rKqvH7ZE7vbxsbm2zETR5zwJkn5K5aO3SEAAQhAAAIQaIAAHdS4XO7XwcHBCGoNcGvRTZsrqJVSlHH4zzGnOnbquN/Vu+PmkS6m5S164OgcAhCAAAQg0MYE6KDG4XD+Q8+o+fj4JDL58NvU8hyRkZGfNOXDBPSJQFEUOe/3wwds7KwrTIwMF07p55PD5BMEtUMAAhCAAASYJqC59PlNSEhIDIIaQ0avuWbUaI5fjl4LL68UhdSoaz5ePnH4XYYQoUwIQAACEIBAqxDQXPr8pl+/fghqTBlROqhFRUV9TD/1GRYWtqsp696XlD/i7yuXf+CyWB+unDY6AQ8UNKU22oYABCAAAQg8KaC59DkvMDAwxs/P7xqTfdrapc8ZmgVvmzSoxRdWt4+M2XvAw9l2Sc8e7f8McXOrZvJJgtohAAEIQAACTBJAUGPSaGlq1Vz6nKG5R+2PpjyEHIriL12zJ86vo/0xVxezX4d5e+MNBU0JjrYhAAEIQAACdQRWrFhhLxAI6Bm1bZhRY8ip0ZxBjSb5JuKvWHszjlKfzf1m+utB2QxhQpkQgAAEIAABxgvQQY3P588fMGBAdOfOnXHpkwkjqnkzwXSRSJS1aNGiJp1Roz02Hk9eUFic+5qipubDpR+NwRsKmHCSoEYIQAACEGgVAtqgFhwcvK1r164JTD6oNnWPWnR0dLMFtT+v5405d+3KMjWlfnf1x28lMfkkQe0QgAAEIAABJgloLn1+GxQUFI2gxpCRa+5LnwnplT2iDp+IsbO2+HTBuwPPkSSpZAgVyoQABCAAAQgwWgBBjYHD19xB7WEp5bRiS8zRLj7ePwd37xbra0tKGMiGkiEAAQhAAAKME9Bc+lwQHBwchRk1hgxfcwe1TIriLf9p58WuXXyOtvN0+WWYkwme/GTIuYIyIQABCECA2QLr1q2z//8rWQvoS5++vr5XmXw0beoetcjIyGZZnkN7Qny1+c84Jwf7bC7PYP7HAzvmMvlEQe0QgAAEIAABpgggqDFlpOrU2dwzanTXK/dfjVIo5M4qivXRwnf6pjOQDSVDAAIQgAAEGCdABzWCIBbSlz4xo8aQ4WuJoPb72ftfZzzK/EClVLy1YtrrKQyhQpkQgAAEIAABRgsgqDFw+CoqKszoS59VVVWZzbGOGk30Z0rx66fOnF3D4ZDjVn087gbe+cnAEwclQwACEIAA4wTooEZR1KJ+/fpFYkaNIcPXEkEtoUjeNXrbrt3tnR0+nzNu4BmSJBUM4UKZEIAABCAAAcYKaO5RWxQUFISgxpRR1AY1kUj0KCwsrElfyq41eVhFWa/ZGHmmq4/nLz269t6FJTqYcragTghAAAIQYLKANqiFhIREent746lPJgxmSwQ1iqI4X/wck+Dj1eFPOyeHNcO8nbBEBxNOFtQIAQhAAAKMFkBQY+Dw0UEtIiLiY/oeteaaUaOZwjbtOW5jb1ukr28wb+qQbnkMpEPJEIAABCAAAUYJrF692oHL5S4aMGBABGbUGDJ0mhm1TzQPE+xsrrI37Du7tkot91Khr/OUAAAgAElEQVSzONPmjR2U0Vz9oh8IQAACEIBAWxVAUGPgyOfk5Jjv3bu3dkZt0aJFzRbUDsff+eTy/fufyRXqsT/NCL3LQDqUDAEIQAACEGCUAIIao4brn2LpoLZv375PKisr6UufO5rrEOLvZQ/5469zG/mGgtAVU8ZexxIdzSWPfiAAAQhAoK0KIKgxcORbKqilltR4rvx918FOnu5feXr1PTncg6xhIB9KhgAEIAABCDBGAMtzMGao/luo5tLnTM2lz+3NdQjFFGX07Y+74v26+W62d7KOHt3Jqqq5+kY/EIAABCAAgbYogAVvGTjqdFDbs2fPp2KxOGPRokXNFtQoiiLnrj90uUMH92sWlhZLQrvZFTOQDyVDAAIQgAAEGCOAoMaYoXpyRm3fvn2fikSiZg1qdAVLt5/byRfoWbA5eh/Nft0/m4F8KBkCEIAABCDAGAEENcYM1f9c+vysqqoqvTln1OgKIk7enpeVmzWFVFCjwqePus9APpQMAQhAAAIQYIwAghpjhup/gxo9oxYWFhbTnIfwF/1y9tOn1/EMuG8smTo2GU9+Nqc++oIABCAAgbYmgKDGwBHXPEzwWUsEtZTSGu/NEdsPenZy/zxoZPBpb5KUM5AQJUMAAhCAAAQYIYCgxohherJIzfIcLXKPWkoRZfjb1t+u+HfzXe/i6BET4m0tZiAhSoYABCAAAQgwQgBBjRHDpDtBjX7y85s1EYkdO3W4aGXF/26Uv38JAwlRMgQgAAEIQIARAghqjBim/w1qe/fubfZ11LRVrN52cK++kbEJQbKnzHyjXw4DCVEyBCAAAQhAgBECCGqMGKYni6Rfyh4VFTWzuV8hpa1i96mrYfdzhB9UKxVDlk97J5WBhCgZAhCAAAQgwAgBBDVGDNP/BrWIiIjaGbXmfNentor4O+lj956J/8VQX2/Ekulv38KTnww8iVAyBCAAAQgwQkD7rs/g4OAIX1/fq4wo+l+KJJlcfENqp2fUWjKoZZSLfVdu2X3Ay8fz4wHOfeK8vfHkZ0PGD9tCAAIQgAAE6iuAl7LXV0qHtmvpoEa/83PByqiEHj26r+nh6bPd15aU6BAPSoEABCAAAQi0GgEENQYOZUsHtdp3fm7Ye7uTZ6czPAOzJe/1cixlICNKhgAEIAABCOi8AB3UOBxO2MCBA7d6e3vj0qfOjxhBEC0d1Gij8O1nTpqZmihZeoYffTakUx4T3FAjBCAAAQhAgGkCCGpMGzGCILKyssz27ds3UyqVZi5YsGBHSxzCxlO31+bmFQxRqGqG/zBlZEZL1IA+IQABCEAAAq1dAEGNgSNMz6ht3ryZfil7xnfffbe9JQ4hNiH74+vXksIUlCp49adjsERHSwwC+oQABCAAgVYvoAlq4f369dvq6+t7hckH3Gae+qRfIRUbG/tZZWVlxpIlS5r1pezaE+TMw6oBhw4fiXa1sRk7590BiSRJqpl88qB2CEAAAhCAgC4KIKg186iUlpYakyRpqlQqy6yt//ueTDp8kSQpcHBwKCIIgszNzXUhSdLAwMDgkampaXndMoVCocXevXtniUSi9EWLFm1r5kOo7e52BdV+/YbIv3p17Ty752s9TuLl7C0xCugTAhCAAARauwAd1Nhs9uL+/fv/jhm1Jh7t48ePd7x79+7MrKysEHNz8wvvvffej25ubo9iYmICsrOz5xYVFXmZm5vvHzt27PFr166Nz8rKGikQCG76+/v/OGDAgHhteZWVlebbt2+vnVGbP39+i8yopVGU/i8/RCb37t7lFysbx5ihvrZYoqOJzx80DwEIQAACbU8AQa0Zx3zOnDmj+Hz+8J49e54rKioaUVJScmvSpEnrf/vttylVVVVu7u7uD9ls9lt8Pn+Xr69v/I0bN2bX1NSEGBgY/DBlypRIbakURRmsWrVqllQqFYaFhbVIUKNrmffrH3c6tnM+ZWlkuGRkUJcnZv2akRVdQQACEIAABFqtgObS5xJ6Rq1Lly6XmXygOn2PWlxcHOfYsWNjq6uru0+ZMmXL9evXZ2ZnZ0s/+OCDH3fu3PlRcXGxwYABA+JKSkpmlZeXxzs7O9+8devWYnpA+vbtGz5s2LDTxcXFRn/++eekvLy8yWVlZY4KhWL52rVr17fUoK3aceKIgMelKBVr2szQkIKWqgP9QgACEIAABFqrAIJaM47s7NmzxxgbG7/Rt2/fc5mZmSPkcnnahx9++OvSpUtHK5VKdx8fn0cSiWSssbHxH3379t2VlJQUeP/+/U/z8vJOrl27djVFUZx79+65iUQi3ytXrrxZWFh4dvny5Vub8RCe6Or3Q+d+qpBIhxIUNeLLCSOyWqoO9AsBCEAAAhBorQKaS5/fhYSEbMGMWhOP8okTJ9xv3749Mz8/f6itre1ZFxeXG2KxWM/FxSUlISFhallZWU97e/s99M2C9+/fn1RQUNDLxMQkwcfHZ9XQoUOv0+VRFMWqqKgw3rJly6dSqfRReHh4iyzPQddy8kbalLhL15aopPJ+K79+P72J+dA8BCAAAQhAoM0JaINacHDw735+fpeYDKDTlz5p2PDwcFb37t15JSUlegRBVNvY2FB8Pp8sLi5WEATBl0gkHAMDA+m4cePUCQkJJrm5uezKykrR+++/L6+7/AW9jtrWrVs/raqqymzJoHY9Iy8o5tCZnW6uDm/MeiMkCUt0MPnjg9ohAAEIQEAXBRDUdHFUXlCTrgS1jHKZy8pNf8T59fCd2dfW74y3NylnICdKhgAEIAABCOisgOYetaVBQUFbMKOms8P0ZGHl5eWmERERMysrKx8tWbKkRV4hpbkMy/3oh+g7vXsHrO7a0SPG356UMoQQZUIAAhCAAAQYIYCgxohh0s2gRlc1a92+G17eXnE2ZrbfvelnVsFATpQMAQhAAAIQ0FmBFStWOAoEgqWBgYH0jNrjNVV1tuDnFKbz96g1FqquzKjRx7Nk1/mDAkMDitLjTv9qqC/9VgV8QQACEIAABCDQSAIIao0E2ZzN6FJQ23D27o95eUVDKHnNqGVThuY0pwP6ggAEIAABCLR2AQQ1Bo6wLgW1XTdyp1xLSFyglqkHrJnz5iMGcqJkCEAAAhCAgM4KIKjp7ND8e2F0UIuKipopEokehYWFtdjDBHSF8dmy4D2xsbs8nO1GfDJu8C0s0cHAEwolQwACEICAzgogqOns0DAjqN2qoNpFbNwcF+Dn/0E7i24X/P1Jek04fEEAAhCAAAQg0AgCCGqNgNjcTejSjBpFUfpzVmxJCQzoGd7dyXevmxtZ3dwe6A8CEIAABCDQWgUQ1Bg4snRQi4yMrH0zQUtf+qT55q2OuNXVx3efkZHxz8N7e4gYSIqSIQABCEAAAjopgKCmk8Py/KJ0Lagt+33PMRtrq1KugD/7vUG9ShlIipIhAAEIQAACOimAoKaTw/LioKYrDxPQlW7ed3pjVXW1N0tdEzpn0th8BpKiZAhAAAIQgIBOCtBBjc/nLwsODt7StWvXizpZZD2LalML3upSUDty+dbcazfvTVOp1IOXzRyPtdTqecJiMwhAAAIQgMCLBBDUXiSkgz/XrqMmkUgyFy1atLOlS7x0L2vk/lMXNpibmA2aN3l4GkmSVEvXhP4hAAEIQAACrUFg7dq1jiRJLqNfyo4ZNYaMqOYetU/EYvEjXQhq6WVin1W/7Tzu28V73PSRAQkkSaoYQokyIQABCEAAAjotgKCm08Pz7OI0y3N8rFnwdldLH0JWBWW2dP2WpOCg3rO7Bfkc8yZJeUvXhP4hAAEIQAACrUEAQY2Bo6iZUZuhmVH7o6UPgaIo9qerou8H9Om7wdLIaPNQX1tJS9eE/iEAAQhAAAKtQQBBjYGjSAe16Ojo6SKRKGvRokUtHtRownmbDp1r197jDofNX/BBiFsFA1lRMgQgAAEIQEDnBBDUdG5IXlyQ5tLnNDqohYWF7X7xHk2/xYrd53ay9fnGBJv9/pej/Euavkf0AAEIQAACEGj9AghqDBzjsrIyk6ioqGlVVVXZuhLUtpxJCX+ULRzFJfRGhH8QUsBAVpQMAQhAAAIQ0DkBBDWdG5IXF0QHtejo6I/ooLZo0aLYF+/R9FscuVU84cz5i+H6euyBK6a/nt30PaIHCEAAAhCAQOsXQFBj4BhrZtQ+1Myo7dGFQ7icI++1ffe+g507OQ+eMSLgLkmSal2oCzVAAAIQgAAEmCyAoMbA0aODWmRk5FSpVJq9cOHCvbpwCJliyvaHNVsT+vXuPrWDaddz/v6kQhfqQg0QgAAEIAABJgsgqDFw9DRB7QOxWJwTFha2TxcOIZGiuDtWx9wJ6O73K8/QYusof3upLtSFGiAAAQhAAAJMFkBQY+DolZaWGkdHR38gkUhyFi5cuF9XDmHJ7/v/srO1zTTR1/s6dLB/pa7UhTogAAEIQAACTBVAUGPgyNFBLSoq6n3NjNoBXTmEjYfO/1pWKeso5yjGh787Ckt06MrAoA4IQAACEGCsAB3UCIL4Pjg4eDPe9cmQYaSDWmRk5HsymYyeUTuoK2Ufvnp/6oXrd+aSKu7gHz8bnacrdaEOCEAAAhCAAFMFENQYOHKaS5+TJRKJUJeCWmJmSa+IA2cOe7g696+81ftBeDie/GTg6YWSIQABCEBAhwQQ1HRoMOpbiubS5ySxWCwMCws7VN/9mnq7jELK5vvoXdcD+/ae0lnfLQ5Pfja1ONqHAAQgAIHWLoCgxsAR1syoTayqqsrVpaBGURR32k97bgX06rXRwNV5c6gTKWMgL0qGAAQgAAEI6IwAgprODEX9CykuLjbatm3bRKlUmrtw4cLD9d+z6becH3XmmJWlRQ6bZfDVrOEeoqbvET1AAAIQgAAEWq8AghoDx1aXg9qqI4mrpOLqLjJ59fjl7w0qZSAvSoYABCAAAQjojACCms4MRf0LoYNaTEzMBM2lzyP137Ppt9x1RTjp6rWEeVxD/QErPxiBl7M3PTl6gAAEIACBViygDWoDBw7c7O3tfZHJh0oyufiG1E4Htejo6AkSiYS+R02ngtqlR3K/iJ07T/p1cutXfCsYT342ZGCxLQQgAAEIQOApAQQ1Bp4STRnUKIpiCYVCfUdHRzlJkqqG8tyjKIs1y7cmDwjs/WFokPcZkiSVDW0D20MAAhCAAAQg8I+A5s0EywcMGLAJM2oMOSuaNKhV5pjfS7nXT4+jn9i+R7CQJEmqISz0Oz93r92V2M3He6utm/HmEDe36obsj20hAAEIQAACEPivAIIaA8+GJg1qhfe7XLpyNVqPJ5jvr2d5igwJafCM2LLIw4ctzczyOCT51dTRgVUMJEbJEIAABCAAAZ0QQFDTiWFoWBFNGtSK7nqcOXZ0l4Gp2eLeo7ueIEl/RcOqI4hf9//1Q5VU0Z2nEIyb80FIRUP3x/YQgAAEIAABCPwjgKDGwDOhKZ/6pEouOST+9fc+gZnlT17D+h0mSY+ahhIduZ789rnLdxcbGfOCwyePKWro/tgeAhCAAAQgAAEENcaeA9qgRi94u2DBgkZ96pMqiLdOOn36kLGl42/tu7y2l7S3lzYU6npOTpfNf5w6061Lp6D8y31S8c7PhgpiewhAAAIQgACCGmPPgaZc8JYSXrW4df7EETP79tucOvvvIK06NfgeM6FIZLF4w76b/QODp9n3bfdXCJ78ZOy5hsIhAAEIQKBlBXDps2X9X6p3zYzapKZ41yeVGWd65/L5oxZOnfbZde4VQZq5NfgeM4qiOJ/9uvuGn49fFIvS2/BBCJ78fKmBxk4QgAAEINDmBRDUmuAUoNciIwiCTZJkg2/Er085mhm1yTKZTLhgwYJD9dmnvttQxReN7p8+fdzUyeOkgVXH34w7+pfUd9+62y2MOXbY1NSygCeTzJ0ZGiJ+mTawDwQgAAEIQKCtCyCoNdIZEBcXZ8hiseykUqkiISGhY3l5Oee9996L9/Pza/CM1ItKKi0tNY6Ojp4skUiECxcuPPii7Rvyc4rK4afu3nrSxLFDvKF9uzWG7XoXNmR/7bZrTyZ+V1xc0keuxx67InRw5cu0gX0gAAEIQAACbV0AQa2RzoCdO3d6czic9+RyuSwzM7O/WCwu79ev36bhw4cfb6QuHjdDB7Vt27a9JxKJhGFhYQcas32KSuSm7v7ztLF9h5vG1s4/GHQKzHuZ9velCN86H3fxBwOBcZ/lU4YXv0wb2AcCEIAABCDQ1gUQ1BrpDPjtt986K5XKb6VSqZ2FhUWqlZVVIf1U5vjx4zc2UhdPBLXIyMgPZDJZzsKFC/c3ZvsUFc56EEueNbV3f2hs6rhY4NMv52Xajy+o6hwVE3s+wN+3b9b57njy82UQsQ8EIAABCLR5AQS1RjoFsrKyzM6fPz80MzOzc2BgYFZpaamRvb3934GBgYmN1MXTQW2qRCLJDgsL29fY7d+P/S7O1M41X9/Scr6Z52uP6rZPpaToEV5eihe9Wop+5+fqVb/fGhncd5pxT8+TePKzsUcJ7UEAAhCAQFsQQFBrpFHetWuXk7GxcR+SJOUZGRkTJRKJga+v77fDhg270UhdPG4mPT3d5ODBg1OlUmn2woUL9zZ2+/f3Lo8ztnGsEPAtvjT1H56ubZ+qyDLLvBE3WE9gdMmh15g8kiTV/9Z3HEVxDq3fdr1nZ99oUweD9cM9Gr5wbmMfF9qDAAQgAAEIME0AQa2RRiwmJqabWCyeX15eTvJ4PGd9fX2JmZnZ0XfffXdlI3XxuJmysjKTqKioD6uqqugZtT2N3f79/T+dNba0ruHqG3xu1WtM6uOgVny3241TByKtHawXOzq7HyPdQp77wvWl2w4cNDY0K6oR18z5avJQSWPXifYgAAEIQAACrV0AQa2RRvjQoUP2GRkZH1VWVvbt3bv3GQ6HU15YWFgyYcKERr2HjC6XDmq///77R/Slz8WLF8c20iE8bib1z1//EhgZ67H09D627/POPe0PFFlXAi/t2Rjt7uO90d7CZTPpH/rcpzkjT14ISxOWhehJql4PnzVR1Nh1oj0IQAACEIBAaxdAUGukEc7MzOQlJCQMKCoq+lCpVApNTU2Thw0bdsTOzu6JJx7j4uIs9fX17Xg8XkG3bt1qf0ZRFHns2DEbgUBg6ujomMfhcOTZ2dlOarXawNraOtvb27usbpmaoDZdLBZnLVmyZHcjHcLjZh6c2PSngKdvxeWyptr2nXzn8Yxa6tHBV/Zs2tzBxyfO3NpqHtl79nOX7jh9O33kgbPX1luZmfUInzwU7/xs7IFCexCAAAQg0OoFENQaaYijo6M71NTUfFlUVOQikUgq7OzsTK2trde88847j5fn2LRpkzNBEG9XV1f76+npXfH19Y0NCAjIXbduXScWi/WOQqFwViqVpwYPHvwgIyNjaElJiRdFUfHOzs6Hhg0blq8tlV6eIzIycoZYLM4ODw//o5EO4b8zaqcj9vBZVAeSVL3nGDItWfuDmuvb3079a/sqJ2fnQn0j43H811dlPq/ve8XVHVZv238lOLB3SHpPt9vhz7mnrbGPAe1BAAIQgAAEWoMAglojjeLmzZt7UBT1/f+vpZbJYrHSqqur3zY2Nt4xYcKEn7WzZkuXLh2lVCpnUhRVbGxsbG5mZhY7ZcqUncuXL39PJpO9RZJkpYGBAenh4XFcLBYr8vLyRurr65tZWVn9PHHixNrAR7+eqaioyCImJuYjkUiUvmTJkl2NdAiPm3l4ZlukPiHvySJUkxwGTn/8MET1la2zS28cm8cXGHD0zKxDDF5feft5T38WF1NG82P+eBASFPyFnb/9Hjz52dgjhfYgAAEIQKC1CyCoNcIIX7x40YjFYgVkZGRMTk9PH0iSZBmXyy0aOHDgVz179rymCVjsOXPmhCoUij5Tpkz5PTk5eU5WVlb5559/Hr5mzZppJSUlJkOGDLlQWVk5UyQSnfHx8dmZkpIyValUdjQ3N980efLkqxRFcaOjo7tUVlYGlJSUhMhksiOrVq2KbIRDeKKJjL+3r2XXVA0hKeVE5yGfPV5epOT0uvXc8rSRMpnMhu/qNdY4aMgpkvSW/1v/9CXdr7Ycvdahfbvjjs7cpXjys7FHCu1BAAIQgEBrF9AGtaCgoE1du3a9yOTjJVuqePqtBCqV6qvKysr2paWl3tXV1ZS1tXX8sGHDvvT09Kx9apJ+/+e8efPGcTicN318fM6VlpaOVSgUGUOGDPlp9+7dwxUKRcd27do9qKmpGWRqanpWKBSKZTJZgLm5+fGRI0cecnNzq/7/GTu9DRs2+P9/kAsSi8WBNTU1+5siqAkv716mEBWMo+Sqie1GzU3QumYc/OGknTHJKy0p9jN28V5mZOm4kWz//NdDrTlw9ffqmmqzagODSeGj/KUtNUboFwIQgAAEIMBEAQS1Rhi1lStXuqnV6lClUsnj8Xh0oCL5fH5pQEDAKT8/v8cLxq5YsaInl8v9TF9f352iqDIbG5vLxsbG99PT02X0pU+CIBy4XO6Ddu3aJSUkJLxVU1PD6t27d0S7du3O+fr6Pr4Zv7y83HTr1q30PWqPmuIetYKEPfOkpTlTVArFJI/X/3NFEzTJ1L3LEhzszdKqykr78S0cErg8wUyDbuOf+4qp7efTpty8fetLks/p9ePU0VWNwI0mIAABCEAAAm1GgA5qBEF8HxwcvBkzak087Ddv3jRITEzsWVpa2sPCwiLZyMhIqFQqTbp37572119/9aiqqvJwdna+LJfLJQUFBf1kMhm3Xbt2D/39/a/7+Pg8fsKSfuqTfphAIpFkLVq0qNEfJii5sX9WZf6jT+U11e95jpl/WRPU2Pd2Lbpm387lDFUj9ZPUUB4UQQxyGvJ52vPY/n5Q2XP3gQMnuvt5+X4wpIfwRW80aOIhQPMQgAAEIAABRgkgqDFquP4ptqmDWunNw1PLsu//R1ktf99z3IJLtUGtNM045WjEBVt3jy0mRgbGGalps9VszsBOo/9z53nhK0NM2axaF3Fn1LDgcVVpSRdCQ0NVDCRHyRCAAAQgAIEWEUBQaxH2V+u0qddRq7p78u3ctKTvlEr5B53HLoqvDWplic73ju4+bu7i8Z2Nh0fB7bN/RRpZ23/gOqjzRZIMUf7bESVSFHfH6pi7/Xp2XePIl2/29/dXvNrRY28IQAACEIBA2xFAUGPgWNNBLSIiYjp96TMsLKzRF7yVpJ4emXXn6k+USvWh97hFF2qDmvCEb2rc2VgDW8e5Dr0DE1IO7/rbvp3HL2ZuLjGk7fNfD7U04vAxGzPDRw76TnOGD8c7Pxl4yqFkCEAAAhBoIQEEtRaCf5Vu6aC2bdu2aXRQ+/bbbxv9FVKyR+cHPLx2fj1BkB93fmvBefrSJpV5uF/axQsRPDOz951G9LmcvvtEsp2z2zmVnnG4sf+7Jc87nqgTiYvzhI9C5Cr9YeHTR+HJz1cZfOwLAQhAAAJtSgBBjYHDTQe16Ojoj+iXsi9atKjRg5pUGN8n7eKpLQSb/LzLW57nCGKcmri5881H9279rGKTY9qPW56UvX/hLSsrm0yKJZhuEDj1uU9+nr6V98aJ0yc3dHK06/xh6LAnXofFQH6UDAEIQAACEGg2AQS1ZqNuvI40DxPUvpS9KYIaVXjDN/nM/m0cvv5Xnd8IPEsQ/VXE9egZBZnpi2qUiuEu7yy/mXck7IaZkVk1yRGE8oOmZz/v6FLya7w3RERcGTlsaN9h3dye+zaDxlNCSxCAAAQgAAHmCyCoMXAM6aAWFRX1IT2jFhYWtqexD4EqTu6QfGrvHzxD40Wd2o/4i/DyUhDxm5aVlBRNUauJodZvLrxddHTxZUO+oTlbjz2UFzQn43k1pJdRJj9v/j1z+LChH7/m67SXJEk8+dnYg4b2IAABCECgVQogqDFwWDWXPqeKRKKcJglq5Xddko/v3Gtoafmj++DRRwjCtUZ+ek2UTFEdoFKSb5iP+s/dspPLT3FIsjNBCoJMXrCWGr0A8PyNe+94d+p0oJNR58X+/iSe/GTgeYeSIQABCECg+QUQ1Jrf/JV71Fz6nCqVSrMXLly495UbfKoBqjjbPvmvzQdNbWzXu3YO2kvYdJGWHfn+qJ6+vhlXjzVJv/+cdMn5NX/IxJIhhIrqbTV64YMX1bB6/8UYpbzaVCpjjwv/IKT6Rdvj5xCAAAQgAAEIEASCGgPPAs2lzykSiSSnSYJa1UPr5EMRhy3sHbY5+XbfTpj3qsrdE3bRzNyiTKDPm0kGTc+WX16/vqSoZCJFsHo61COo7bqUMfP69WtfiPQqOm+ePh1PfjLwvEPJEIAABCDQ/AIIas1v/so9aoOa5h61fa/c4NMzaiKhRdKR3/60cbTfZ+/qspVwHlHxaOe3V60d7G8KDLmLSP/p+arEzYuFWcJZakrRx+2t5fdfVMP5bFnwzp27jo4M7tZpVIBvHkGQ1Iv2wc8hAAEIQAACbV0AQY2BZ0BpaalxVFTUFLFYTN+j1vhBjSozubVj5XFbZ6cT1u5OGwi7kaKHOxZcsnZyOm5sbb2G9BxTSl3fOvtRRsYCuUId2PHdFwe15BLKYcOWiPsTRoSMiNvvdjE8nFQzkB4lQwACEIAABJpVgA5qJEkuCwwM3Ozn51f7tiCmfpFMLbyhddNBLTo6+gPNpc/9Dd3/RdtTVIHBvR0//2Xt5HTBwsnpZ8Kim+LB4Y1nrJzdoszt7SNJj+Ei6lbMBxn37/+gJrghHqHhd1/UJv0qqZ1rd2QH+PksURd02Rwaiic/X2SGn0MAAhCAAAQQ1Bh4DjR9UEvTf7hzyxlrF6cbxpaWPxC23Xl3juw4ZOHossKuY5f9pL2/lLq3Z0za7aRfuQamw12vSW+R4eEvnCFbFn3onJW5xT0qjzdr+nS885OBpx5KhgAEIACBZhZAUGtm8MboTnPp832ZTJazYMGCA43RZt02KCqWnbnrRpylk32akalVOGHrZXXnrwHQN1AAACAASURBVIM7jMys5rq81vM0SforqNT9gx8kXYvgWbiEugycnlCftdF+P3ZhRUFhRbDSQNYvPDRU3th1oz0IQAACEIBAaxNAUGPgiGqDmuYetUYPajRJxh/fnLeysykwNDX8RmnRvd29v49u4rD0JnrelyXQs2dUzsleKX/HxZo6dZriIOj8N+n/4hmyE8kZoUdPXdjQyd/ZdWZIiJiB9CgZAhCAAAQg0KwCCGrNyt04nTVHUMvc/e15a2uzKoExf7bMtEuP9MSLK9Ry9Ru+k769QR8FlXfK89aZU0dt3Lt+btPb9yRJer9whux2objL6s3br7wT+la3IR0sHtAve28cEbQCAQhAAAIQaJ0CCGoMHFc6qG3btu09kUgkDAsLa5IZtey9C85bmhtRfJ5gRplR+5FFDx98Ja9RvOb7ztf/BDXJRfvk/YfPO3Ts+a2VVffDpJvbCxexLaYoo29/jC4YPnzIxOTOdofCSTz5ycDTDyVDAAIQgEAzCiCoNSN2Y3XVHEEtd3/4eTNjngGfz34/j+Myvbq8PFSlUg7tMGJmcm1Qo+4bXY+JTHTw6L7c1rHPbtLJSfai46NfJfXV5j/TPTt1iDYqvLk0NDQU7/x8ERp+DgEIQAACbVpgxYoVjgKBYGlgYOAWLM/BkFOBDmqRkZHvSSSSJptRyzu0+LypgZ4NX6A3PktusZBUkV0IkhrtMuD9lH+CWhwnMebkbRdP//WEwCLK2rt+95wtib34pz6HUyMzk70dHhKiZAg5yoQABCAAAQi0iACCWouwv1qnmuU5JtNBbeHChQdfrbVn7118bPkZAUfpwRUIQtMq2KtMTWwoAz7vfVP/N9O1eyTuXHDXyd1vl7WZwy+kR29RferYcj5teeqD1DcqKZsum7FER33IsA0EIAABCLRhAQQ1Bg5+cwS10pMrjukTsm5svuDth8XqVVb2bg+MzS3/I+g4MFdLduOPJXcd23U+pW8gWGziPaysPpQHbpdMOn3m7IYu7dvZTB/lj3d+1gcN20AAAhCAQJsVQFBj4NA3R1ArP7Vqn55SFMw2NpyQKpQut3by+svGot1PZEf/Ei3ZrX0/3LVz8kjicfizjboNL64P5aVcRUD0zt1xH40Z7uHf3jy7PvtgGwhAAAIQgEBbFUBQY+DIN3VQo2/6rzr3yza2rHQkx8r8kwdppfMsXb0ieDYdIs3b+1dqyVL+XJNiYW5fwObpT7LqNjqvPpQPpJTD6rVR6VPfen1Aj/bml7FER33UsA0EIAABCLRVAQQ1Bo58Uwc1mkR24deN6qr88XrWVktSHxZ9ZGrjHmbfP+QQSf53GY7UE+uTBAJTNp9nMMKi5xs59aGkKIo7a/W2ipEhwVOH+LnuRlCrjxq2gQAEIACBtiqAoMbAkW+OoKa4smm5ovTRNK6VeURGdvlbLH2jD9xHtr9Akv9dUiPzzO+XSILjRChZwa5DJ2fWl3Lhpr33PNq3i8246Lc4PBxrqdXXDdtBAAIQgEDbE0BQY+CYFxcXG8XExNQuz9FUT31S1yO+luU/mMsxMTyZVywfpCbZb7Z7MzyhLtejv6OOK2TVPfTYej1dBk3JqC/lun1n9ssVlPIKq2z8HqylVl82bAcBCEAAAm1QAEGNgYNOB7Vt27ZNlkqluU0W1G7tmCbNubNQj693t7iK6KpUkCOc3wpPrMslvBgTIxFVva5kUd29h818WF/K3WdvLEl5KBzT2bTaF4ve1lcN20EAAhCAQFsUQFBj4Khrg5pYLKYXvD3UFIdA3d33dlla4nIDDqu6mmOoX0ORY2yGfXOzbl+liXtWFuTlTpPLSX+/tz5Pq28d55PS3z0Yd2PD4FFdbYZ7eNTUdz9sBwEIQAACEGhrAghqDBxxzaXPSVVVVblNFtQeHH6t8Hb8LwIOYUMaWt6hWNwpxgNmP6jLJUo+/J+cR2n/kStVvfze+rreQe32o9KAX/84GTf1ozfce1oI6vUQAgOHCSVDAAIQgAAEXlkAQe2VCZu/gWYJag+P9c1POLVZj1R1Elg57yH1jb7mB01/Yt0zyZ3j07IepiwjlOoArwYEtUcSid3SX/ZnTXz3nX79XbmXm18QPUIAAhCAAASYIYCgxoxxeqJKOqht3759olgspu9RO9wUh0DlnPLJOhO7nUNRXcxdO67gO7r8RHqEPrGorfT+2dDMe4lrCT5noNfQOXfru9QGRVGcGat2iYcPHzZ1tLf5jqaoH21CAAIQgAAEWoMAghoDR1EzozaBfphgwYIFR5riEKjM467pJ2P2sQhWNzM3n89N3d2iyfahjxe7pfusfnjxtcyb8b/zrUxHuQRNSybJ+i+1MWfjoQeeXl77pgV7fEu/470pjgFtQgACEIAABJgugKDGwBHUPEzwrlgszgsLC2uaoFZw0jp198Y/CZZeD2Nn91DbLoOOkG4h1XW5FLlJfVMvHfvDzNZ2vF1guyskGaKsL+fyvRcPUiRJzh8b8AZBkAhq9YXDdhCAAAQg0KYEENQYONzaoKZZnuPPpjgEqvyAaWpU5AmKa9iLZ2Y5wOXdwL/rLnZL90kV3PO5fy72iLmTyzTrgM5xJOmvqG8t26+kL09KujX+pxlvuBEkglp93bAdBCAAAQi0LQEENQaOt+YetfH0jNrChQubJqgVxRne37n2FMkz7cHSE/TtMGX91aepqLx053txUees3dvNtTC3OU56DK/3Uhtn0ysGxu7Zd/TLj6Z4uFuQePKTgechSoYABCAAgaYXQFBreuNG76GoqMgwJiamNqiFhYUdbfQO6NkyKo6X8utvZ/lmDp5sPn+g69jvb/xPUKPKTW9H/nDN0dMz3MxRsJ90CpXVt5bEPEqwfce2/D59un33dqDPqvruh+0gAAEIQAACbUkAQY2Bo00HtW3btr0jkUjymy6oJXLvbd5wzsDaxY7FE7zh9NpXt/43qCVyb0XsuuPk7bPWzNUuirQdKmkI59bDl9dn5eUMWzIjtH1D9sO2EIAABCAAgbYigKDGwJHWBjWZTEZf+jzWFIdAUbHs5K3x503s2+vzTI0m2Qd8cP9Z/aREfnnf2ct7l6G5zc+kx3BRQ2q5+qDQd/OOP65/9vkM364W+ikN2RfbQgACEIAABNqCAIIaA0eZDmrbt29/m55Ra7qgRrEuR8z/29LJQ8o3NPzEKSD0me/yfLDj6/uO7h3OCgyNF5DeoWUN4UykKO6+DX/cd3FxPjpjZN9ZDdkX20IAAhCAAATaggCCGgNHuTmCGs2SeGj9BTNr5yy+sel8e++gJ95KoGXLiP32vr2T8x19Af8T0ndyUUM598SnfHH23N8LN8yfYf3/q3XIG7o/tocABCAAAQi0ZgEENQaOruZhglCxWEzfo3a8qQ4h+/rxoXwTsxJLtk0K6eb2xBpq2j5zDoTft7SyLuIJ9N8hu03Na2gtN/KrrLZG7S4cHNDj/Tf6+W5r6P7YHgIQgAAEINCaBRDUGDi6zRXUqLQ0fcLdXUUQhOrfXg+Vd3jJHUMTMxaHbzBU0HNKg5fZoCiK/P144nd3kq58OG/qp+1tbckGPZDAwOFDyRCAAAQgAIF6CyCo1ZtKdzbUXPocV1VVVdCUM2r1OeKCI98l8gXGdhRHEGja76PM+uzz9DaRcUmmdxOuZXf09Fj74eshC16mDewDAQhAAAIQaI0CCGoMHFVdCmqiv1bGyVVqXxVXz99m0JyMl+XcE5c04a/z59d+Mftz/06m5EsFvpftG/tBAAIQgAAEdFUAQU1XR+Y5delSUJOeXb1PIqserCY5fjbDv05/Wc4jiXmCa0kXb9jb2p2eMSro05dtB/tBAAIQgAAEWpMAHdQMDAy+69u37+9+fn7xTD42ksnFN6R2XQpq1RfWbiwrr5ioorhdnUbPe+YSHvU5Nvpetb2Xb0w7e/7a8g3fTLciSZK+Nw5fEIAABCAAgTYtsHr1agcOh7M0KCgIQY0pZ0JzPUxQHw/V1d/ChbkFsxVK0t89NPylgxrd19GUFNtjR65lvTPurRFB7Q1P16d/bAMBCEAAAhBozQIIagwcXW1Qk0qlBU214G19WajkyBmZaRlLuXqC3q8yo0b3tykxkVuUXnOKVFNlC8YHjqlvDdgOAhCAAAQg0FoF6gS1LX5+fpeYfJxt7dJnk76ZoL4nAvVg35sPbiRtNLB0GuQ4aFoKSZLq+u779HbhFMXqmFgw5sixo1t/WTTV0Yokq162LewHAQhAAAIQaA0CdFDjcrnfBQYG0pc+EdSYMKjFxcVG9EvZxWJxXlO9lL2+DlTG0eB7V6/sMnbqONah74Rrr3pv2Y4Lt8wuXbmWP2xIyMRRvu321rcObAcBCEAAAhBojQJ0UGOz2d8FBwcjqDX1AFMUpb9z587+NTU1rxkZGZ0eN27cn3Sf6enpJleuXHldLpd3s7W13efl5ZVy/vz5t1UqlYurq+uOkJCQO3Vro4NadHT0eM1L2WvbaKkvKuuE9+2LF49bu3d734btfIH091e8Si3hsbF6ZiqDmOyi0k6rZk3qRgc/iqLYwuIaNx6pX2hlhVm2V/HFvhCAAAQgwCwBzaXPJUFBQVsxo9bEY7d8+fJBPB5vllwu5xEEUdO1a9cNQ4YMORkWFjZeIBBMIgiCTRBEycCBAyPOnTsXUllZ+S6Hw1kVHh7+a93SKIrS+/HHH8dXV1eXtPiMmviKzbU9B684e/eeZdPD4yRJer/S+zrppz//vpHVac+5S6dllKp4/NiR4fGXLo08f/3O6NcGD97y1Wvd5jfxMKF5CEAAAhCAgM4IIKg101BQFMX68ssvxygUil6hoaG/p6SkvP/o0aOquXPnrvvtt98+KikpMe/du/ep6urq96qrq6+0a9cuMTs7e1pFRcXNr7/++je6TLqNW7duuVRVVXlevnw5pKio6MrKlSv3NdMhPLMbiorjJcacTnHxDvjOytpsN+kUIHvVeuiwtnjrSTN9U6OV8ZfOvN09IPgax9wxLfHS5SHffzuxgzde3v6qxNgfAhCAAAQYIqANav379/+9S5culxlS9jPL1OmHCejLd3Pnzh0rk8m6jx8/fuO9e/c+EgqFsu++++7nefPmfVRcXGz6+uuv/1VSUvJhRUXFlcDAwCvp6elTi4qKbs+ePXuLJqjxYmJihldUVIzIz893rqqqivz11193tuSg0aHq9u4lqQ7u3TeZ8w02kt4h4saqZ+2xNP32rmzba1ezCpWmeg4P76QnfDlx+HB/N8urjdUH2oEABCAAAQjosoDmYYLF/fr124qg1sQjtWLFisEEQXyhVCr5fD6/2snJ6TKPx0vOyMgwUygU9KVMfZIki/v37782Pj6+e3p6+nwWi3Vk7ty5izw8PIR0eeHh4awJEyZwY2NjJygUipLw8PDDTVz2c5ung1rKvhUPrJw9D3MtBN+Ztx9c2Zj10O3TL4T/PvqqhVpPec7WiDj04ci+C+jZxUcVhLGbGVnRmP2hLQhAAAIQgIAuCSCoNeNoUBRFB6x+arV6uKGh4Wkul5ulr69v5evrm3Ts2LHBJEn629jYHPLy8kq7dOnSWxUVFYOMjIzuOTk5xQYEBNzWlko/TBAZGTlZJpMJw8LCDjXjIfxPV3SQSj30800TG5fbApbJLONeg0qbop5NiXkCVnnp19dv3pzw9hcTPFMOXwq4fv3KromT3v9goIfFX03RJ9qEAAQgAAEItLQAHdT09PTCg4ODIzCj1jyjQVIURZBk7ZVaqk6X2u/Xfo8OQNqf0TNKdUsrLS013rx582SJRCJcunTpweYp+9m90HVmHP/1sr6BhVSh5rzrFhJa0BT10JeOd8Q/7HEsPvHgG2MGvJkcf331zRs3/Ly9/Y7/OH3Em03RJ9qEAAQgAAEItLQAglpLj8BL9E8Hte3bt08SiUS5CxcubPGglnN28wkFoe+qZnEGeoRMrL1E2xRfX+xMtJRVKy6UlJdZ2HOlFV39fMMuXE34cfL40Nf7OeglNUWfaBMCEIAABCDQkgIIai2p/5J9UxRltHr16slVVVW54eHhLRrU6EMQ/h0VKZVIh7A57D7tB0/PfsnDeuFu6+NSDItL5YsOHzn2/vKvP3rv8q3kmyyCiFWrVWVh7w4bvXgxQRJhBEEs/j/2zjs+imr9/2fq9l6ym930HkIKCb2G3hEkKBbsYPeqV+UqXoLXcu0FGza6YkCQLlISOoGEEEjvbZNNtvc2O/P7TTRcrhdpAiZfZ1+v/JM9c85z3ufMzmee85znLANLly6lg9u6PZGHTtcqDF3tCxrq65LmPnr/41EQ5L1sY0wBhgBDgCHAEGAI9AICjFDrBYNwtSbQMWpr1669mxZqf3aMGm27oWjHK7aOmgdhmBwaPe3vzVfbnystT28gOF1viG7StY+7dXT6il21tayO6s5JhcUln029dd4/9F3WER0dHWmhavW+sKjwn1vLyk8JFFJBR2vrw6XFRS+zMdA5IKXfR4vmTXrrt8vJV2oDU+7GEaA3ylwosG9cS0zNDAGGAEOg7xBghFrfGavzlvY2oWYs3f+Itb7wpQDkH5E0O7fpZiJ988t1Wo+f3FrZYkgMj45vkEilVSaTZURXV5dUwOcFEQR2WS1m4/z58/5RevIIr6mh5dmZMyYvnJoRXdwj1nriAW+GeKPbKjjTJCKCJGVpKHbOm5dDAvDfMYg3k98faatnR+7F6qBFFwCj4eRkAzVv3rzghWXoM12TNwIoJwfQXs/us2G3lDSKgy73RD6H0zE5M/rwheXpdjZu3Ajn5OSQN2OM/ggT5lqGAEOAIXC9CTBC7XoTvQn19Tah5mg4Ore96MAHqJQ7NnrcM7U382FKe9k6OhzSIEpJwpSiWhp/PkWhYe1mdVVL10Cj3ZEcHRObPypWenT9/oqItq72ZQ2NjUmzZ02/f8+eww2ZieGYWKuWwxAEnaw80bo0JydwLfbTwmT06NGwwaCE9XwcEnDaIH+NILhwYSZxYX0HK1rj1v+w819+Ck6LSYz7PDU1ZWPJ2XzjaEUOWSMohsqOHYPpPqQMG0ZKMjPJHACuSZzQXJ5cvhwbqVIRvxVKf3SK0sJpf1mjkoLZrG37N3WOVD1BzJsHnRdj7+Ud40TGRg0qqyyfKRdz9XLX0Pfo7+nrVhWcEWEi+VC90dJfImLpW93x3w7S1iFHCyonF1XVrReJRHsfWDjtrkkqlQsAClpRVIx6zUgkFwbZUg5WcuvwlFO0/TRvtVqNdCxcGMz9Vexdbb8uJTSvtq7fK98tzAsK6BNHgMEwhsrJubbxvF72XO96upNTAwBd6xhcb3tudH30ffXFF18gHR0dwdzc3O6XDObz1yaQl0chAGwE1/t39kKqjFDrg3Ps10PZe02MWqDtTHbtoU3rOHLZtMgJfzvb4yXpjWjf3pCf4nLaP+ns6uovEou7/P4gYnPYQwFM2lISY7dHRUV8uH5bSUs/NYdsBwDwXB4qKjGj+wfZ7CyhQEUFQf9A5+TlIQ37LPCM0I6gSSrFomMyk/hs7hgEBOMDXm8i4XHLcQT6ITQ+doWrPNJAP6ALmppEP2w88ApfJE1SRUSXllbWjiAJgpcUoT0coRLWepxOcbuuPQGGKEoukzTKpZJynMsp1VndrR1tDh8AtLMy8j9YeUpytCL5V4HXBaewlCQtDP9/lB605eCZcSeOHX88VKP9MjQuY/+8YWGe/HwKPefZjfTnTAmOGQPIL74oRqpcDShdYVQin1Q5I6gKAIA62kMtzPxvgdnTKP2g2l/WlvL9xh8+o2CML5UKqkcNzNjA86Zsy86GiDe3HhH4rOb3qpvah0RFxxZWl5cMvG32tKW3Dkra+v7GHaEGk/NzncUZLlKoq9o7dHFZGenfWTtadwGAvimQqqstFqM6KizkgPFE5jfJY+tkHZbOWytrGxfabFaOgIMdz7lt3tOW4n3OWh87jYSRGSn9U3bc0j/89AXeUfiL4uJuYdSxIzOYm/uLx+4C+6FlBQVIHCoTCDg8QRCB7bMzorpz8dFj+qgiBzp4cBnZ8xDuFiL/P/bxt/VcydymWe0trIyx2syjKIoSs3n8FhaHdWRSZlL3zugnl+/GfaxWJDQ+3p+bnU2PW5/60C9EhpPVYQiFhARbYk9dKNYv15Ffvdh0jsQ+JXa2nSgdUn6ufC5JEKteevjucvCbHfmX6/dv5+JGAOCcX3b/n4+pvZo6elvZ3Px8NFqaxGK7AiT9m9Pb7LsR9mzOP3W7y+2C3G38TYsW/bGzrn/PPkao3YiRu8F19jahRunP9i/b+91uSZgmRzNaeRKC/nup6wbjuOrqWymK03S2NlWn1w8SiSVutVZ7urpJF110ruqpVoN5gEAo9vN5AgOGADOPxTbxeFwjoMiAQd/RXlNTtX7Ley/WzH3+w3FBmIzQxiUV+62G+WyIHCPkcaV+guCyeDw7jKK2to4ONYfNqUrr1385nwWqauqbHvR5PJOCBPH2vx+747uTjV2q5uaWkW2tbeP0BlMch8PTx8bFnyYhKtjY3JrosDlTnB6PCsMxM5cv0GEo2+mjSNjj8XExBPPLpPKakFBlk9/rERrMXZFSmaQiQAV3SYSK0PwD+5bxeSIySAUFQiH/eb6Af04pk+VYzJYspTzkuETOrerqMGY1NDbP9PkIlkgkrtdoNHq/y0NibNQlFrC3+3x4E0/pJk/uKsZiYmJ4FW2N3smjRydt2bI1b9DAIZ+nZPTfUlVZlb19149LZs6Z+5LD5tgcCMCLG8pPT3nm3ntmFVsa9EQXMX9HwbHFWUMHzfB5/E+3VFcmvvjIfTmdtcBRYjw75GTpua8DOAowQJXeMXHcfWerq3NO1zY8mj4o6yGTvuvB5qqq7PGDM5Z2uf01VqfnSQpnlSrYgn2t+sYlba2Nk8VCYf6MCROXNHYRjQA4hFKJLN7ntA8gA15EIhTvlQXaqrN/FUG5uRScOb1G2tZpGV1a13K70WyPVYgEGydmD/q01Nrk5Jt5w3gcNFYm5B6t2JdQC0YXwIm4NgJFEJ7db+1wOvX2J6ZMoT2uFxUXv4i6ZRAAS8HSpQD66VTNgO0/73kdxdkinlBqbmrVJ4eFRfwUGR/3rkqGWo6cqMyFgt5MjUL+vlCg/FkYBpyK5GTy4DJAXigM6aXi0QUANhgq4Jyc5CAE/cd7eaEAvRZPcPeyckUFVrG/hK1WhUALc8Y7rkQ85eXlIVUgJLmuuevzFl277LEFtz42N0OTv2wZANOnFyOZmZm0nRflVERRWMuR0ii7x664Z8LI4xeWu5lhCPR8UE8vRjrOORAQCYjLieVjra2cb9b9vKyxtX1Bv4Skf91x161rh8gg+9X+ANECftmqVXhqanZUAMDhKIw43Y6OhrtGZnZeCfurbe9mls/dcjLd6/fd7vW4z31w76T1N7PtP6utZ95be8rj8UQKUCT6rRcecNwIOxihdiOo3uA6e51Qc7WEnvth+fGQuLgHlBh1EMpaFLjBCG5I9UcMlMDnDSSZrO4oj8cjCwZ8Uo/LIXbYTTK/yy33e92HXl009+2exoc99MatMrl4RkpSwso3Fow9+FujdtR0Ru/9qWCxxWLKwVAYgoMExWXh//7b8w99eCU7T+kHGtzhDW032uPcLrfMRwVZAMEDLASze30BgU6vS2/Xd0TzOLhFIOJ36lp1WTAEEKPJFJXSP/Wr+OSMr4pOHn3MZrNMRGDEF6RIllwmq9Tr2pKDQTKKy+XU9Uvut1kZouxsbWzrbzGZQ3lCIdVQ3xjm9XviMwcMWIuhmKO2tm6yyaCPZ2MYYbMaxcOHDn31iVtHv0MLA/rBurNaP2b12u8/SUgdfKKqvHzwi4/cljNALaCdc+CFvL0iyBH8rqmlM4WFkobFj997a5IE6o5j3FVLseprS8aeKD338m1zZz0+M058evFXW2PtTs+6NqM9VS6TH793zuwnRkVAFdvbKW7pkUMzdHrDs3yOuFTf3iS4a874j44Xnp5rMFvSomMTTzW36oa6fQGuSCCo9btcLCrg5vRPjl/ZYSb2ArnAr0GJ2KbGxkeMNleaOjJ2A1+mtHQ2N0wh/a5ipSq8trq2/lGHzdIvXKXYlpSY9JnZ1JHQ2Nz2uMPtVyskorYwtaxQJhFubTRaq3gkEjQEvLDH5ejOd8hl4VB0hIobIpZJYCIAETAWtnvPnhfUoZryjEGD3pmdEdV0sJXqv/a7794NUau9ZqtNimOITy7hNbfW147SqJRFyYlxJ1AE6Qx4A2V1TV3tfsQfAF4nmp7eX4MRIN7vcodxuIKyskbdGYEgwd3hscDtDeVIaDgHC5eFcFradY6IyHQvzxAZ6PFuFRVR2Opj6zm0jSlRiURYYmbQ6a+gAEgGFeUFeLw2VGu3uWdXV5TlwIAgBg/KfCSa0/9sVhb0u/cwLdLOujjRXh/xtg8TWpRK+Zni4wfnzp055TngsLlwhBgq5HCKTgxJPdO9JPr/c0Lm/ro8Ss+XN7ccSW2oqftXS0uz+N475z97+/CEU7QnJsSCS4Uyrshu97g7PXaP2+ELKLSRpMtmhtwO+y+cvT5KGpURMJ+MDVzSy0nnofzV2/WLMCrA1f0FwR5PcX5+PmrA1DG6Lutwg9WaKhRw8wcnJ+7P7qd0di9vFhcjF3pkabuX7yi6taXTPJbFE7iggAdBKerz3HvG11zNjxHNjpWUmlF4suTeLpMrnYQ5BgBgFPbY2RNHZD1ScXB7Q19eUr39893jLBbrv9x2e/HHT81anNYdwvD7H3rcnUWtLLtQQmVmqgO/58m/GsY3syydxP6+V9fU+gM+zehhA8IXTcrU/xEvK+NRu5mjd4PbooXaunXrFjidzj89jxrdVYrq4pevefucNj7uBZFcuxWKm+q7wQj6VPW1JkoI+7xiFhlwaTQC68U8ItejQxRFcb/cuGueUCxCYTa5dd6oUQaKolhvrcx7TSgQ+MQi4Se3jn/XNwAAIABJREFUTxjeUQcATpo88ngZh36Dv+iS25Hy9pHbf9r5LJcnAP0SEjclJMQUB4ggj8tC/QlK3rkLvTd0vFja2Ntmr9iw5ePHHn144YwU6fae/uRRFOLdW5ZRkF/w/YJ5cx4ek6HZ+9u+0g/GHk9CUXs7t76ybVxldcP023NuW5aogOgV6O7P++t3RDe3dP2zol6X8PDDjz03J0t65NO8Awlmm+05p9utTO2fsjozMfVgQihkLLFQ4u1bf5rX0NK2kC+U2jQabUN7R1sMGQy0T8oe/cbMdHU5vXS348sdt5lsriVel5st4WGfzsmZvm/P7oOLrDbHBByBzVIJ79sFc2dtraioiis6cy7H4vKnCyVSnZCLO7xue6jXFxDSbiOKJLlut4sLkQAiAgQIEAQUExO1OTE57qNbB8Y39PRhX1Vn6rerV74bFRlpCVVpX35g1ojqk3W6YfsLTvzNanclkggidDi9AoFAYODzBQ6b3aI2mQ0cPk9sxNkct8Fk1cjV6rqwyLhyn88T2tnSFOl22UWEzw9J5RJHbHTCDzwBa1thaVmdAMbJ5NSUKaVnSp4kSZKMjAw/J+SJGwRSvp7wBNkVlRUz2tu6BrO5rPIRo4d82dbeHFFy+vQdMydPeK2y8MRudWx/fzxfRtY4TXAoAIDPl5EG4EZbzIYko92XazEb+E8+c+fswsN1SFtn+/OnT5c+KBNJTD6vmw0wsiHnlun3C5O1TTUFxWKYCCicTm+HRh4urGhtvlfXaRwplUvrrQYjPiRj8DONLTVDzWbzKyazOUbA5/p5PJ6Vw2a1iIVCq8fr5XpcHj4FUSSGIjaJVHJUExK6xeNHdcbWGsRlNSBCFR6w5+T46E0qbcLjIsJuwXmA64ziawNWIYhtaGiajaBU/cgBGTuGJ8idqwrKRpedKXkChlE3xZWb/X6/lI2Cb+Zlqo40UNJoq9WeRlJUiX5Cej0tNjeX1im37zzyQVhk5N4J40YfXPPlV6+oZZK1yx6+9QAAgHx/43HcbihBeAIBFcFmey8Wr0SLvW2ldelfbtz1dVxiv31DU9O+BtXyuoQcwP72g+/ejdUqdSKK+868ecP65JIhfT99+tnOSSa7+0U+hjTeNTr9zXlZMedP1LnIfQ8tXbd/vNXtm4/hmD1WLTksxJAip4hsv9GCjbZ19zfbONxWoSc395ewg2vx5pZ7qPAlr355hggExXffPmN4Toam8EZ4RRmP2vV4Qt7kOnqfUKOwynUvlIfFJXzIR5UroawZ7puMhGnuTyZA/8hVOYA0SQj9zxFi9HdNALCuxIt4qW5QFIWerbaFdTndmglZoUcu12VaAO5qtIa1NXdNaNO1ZeIoWjVl6qj1WULI2HPtCRMl3Le3YEYwEOTPHTNuY78wyLzuWH1/fad+ViAQKF+cM3oHBP3iXaJFZ7C4LcvQbpiKkF48RMpvwHkiGwGhMIayvAKxUKdUYF2ICxAkDrwuAbBn/XrthbbSp2zQD/eLLVXSfTxtAJEN9XVj3B6XWipVlmki1KdJMWin6yq0UlH5R8893traPjREqSyPCQs9Ea6RVeMY2lVb2zzidEnJA1azOZ7F4dh4XA7Qd3SKR40Z87ZYKGyvrasbZrPZ4hwOhxiGYV50RFT+0AGDVg2Lhk7S9q0oKsL4Hu78nbu2vxqlVdsjtRF7xXyB3u1yi3GUBeFcjtlgsatPV5bfhrB4hQ8/Mv+JNC7UneB6c2GbDGJRU4TCkJrTtZUGS1fnC3azUZueEP9ZU2vb3fUtTSOjIiML2Ri72WSyDMwcNvSfp4rPBBAcfVnA4zlpjzGMwKWzZ0z+1Of2o3a3U2vQdybZ7VYlXyC0CoXCLgBIv8loUZ8rOzcRhgA0MGPAPnOXMdRsscZz+bwjckXID3AwIC6vq3vE4fJkhiqVe+MiwytKy2vG6wzGQWKhsE6tkr81atygklVffpcbIpWaxw8f/PmEjDDDQ/9e87JGKRHERkXk7z9WfJfRbM2OiYxYl5bcf3mLx673NNc/A2OcaBTC3/3XwsnlT7+39q3w8EgbX6H4lg9QtdXUMapT1xjFZyNALBAtF942rXLeb5aoVxdWygr2HlwTm5Z1BJXwP35hROL5ZbJj1bZBK9d98/GwYUPm3Tt5SHNBAUAMygo4Jzn5qjc3Xfjic7l75Hp+v6u2Q3GqvHl6h9OXLuFw7LDbVfXqXWO+/b0l+fKuLv7nG47eC3B2olImbDTWV6SycIgK1Wi3C9XKQ3x9hvlq4h6vpi/bTzaPO3a88BmOgP/WyPumHB0DQPDD7/Yr42LVENeVbKTjba+kvn11zsnf7di/gqJIzoThWS+pBmpXZv/Oy++V1Pd7ZRih9kfo/UnX9kKhBtV9v6RMGxG5hS2B34QSb8w6/Z+Em2mWIdCnCNSZ3GG61tZhJoMhrH9S0oZYjVR34cOSFoP0hpMeAfobEQlVt7rVlbW1cyrqaia7CQJCWagfgiDU7bTzOCjmG5Q+4Ktpw1N+uBSUf325I8nscHzaZDDGRsbG7xo3MHPj6ZNHpzQ0VM2IjY5Yt+TB2185YTIJv1u75S59Z9cLMdHR3z/y4G1LwyDost6k3ZWNkYXHTz7c0WmarFCGlmqUqua6uppBHj8ZTVBwUMjjHh4+MO1QwcmzE/RdxnFKuezb22ZO/HrF+i2P8fgCMioqvMNjtyQDIrA69/6ptEcMFFa2xX+St/stsyswMiEuduXYIZl7Nu3Y+YBQJD0rEXK4dmNnhlIq/GjG3dPy+0GQf2V++eTD5fUPSlShjvby0tgwuagsJjLsTG3tuRF8Ps8vFEresFec6F7GpJefv9i3kStTspf4XS6Nn0KeWv7kPMNv+T3z0boN6oiok4GgZ3WIIiwJoaAQo8NQxHH5TY/Ny3ZedhJSFPT1tqP8gM8bVqVrbU9LH+O9LzvqpiX33rCvMN7o8szyBBFjh8VPWW2O0GfvmvXRxp0FhMdvYEWHRgck0zN9PQI2L788trax7Taj1V7//jM5G8pbbdLtR45PrmnV57CEotb4uIRVNhNVljuvn7+n79fi9fott7zycvxUQe2XZVVNE+MTk06EqkNfDA0XWI/u3r8zXBNiE4tEDzx668jzXvBLcf9qb/mrTWbHGBzF2RI2dZaChI88OTXuuq8oMULtsrO/9xXobTFqNKH6vCVntNqwYpyDPwtl3Ne9i475MAQYAn9NArQ48YvtESaXI2J6qiafXg4qpyhcCwDfDIC7x7t6rLVVipKoWh2uargSkXbBAxsuAACmPSG0CD1V0xldVNkwl6BI5+RxwzbGCSBDI0WxvQ7AEwmAJxSC3KsPV484UVi8zG23ZqqU8ldmz8/56sLNAKuPNGUjbFY4BLML7hwgaV5/pC77+00/LJVLJcHEuPjcsXGjT/TE7tHhDM9/vmplAIJFg9MT3hrXf/DhYWGQp5KiZK8vfWdlUkK/cxDGWenw+VwJ2rh+JSVFdxEBb1RCQtzjIf6hFRfzFH13rHzcwcPHl6lCw0qbm9viIRg2+r0+XkJi3FkMFb29eF6W7VKzKe/YMU5bvfnpU2fO3RMWGX40Ikp79HRN55a7ns6x/9bLc71S09Deu19Ff/Clj1YPEgl505KjYvZsPFHHEQgF2Vnp/Xe3VJZE+QLEaIlSUiWWig64XbwKWsy89+2B0RiCjUFg/MCjOYPP507cXGmP37p35xNokIiI06hWpPID+6ZOneqj2/pw234FjrD8j0wbQYeQ/NcZ2Fd6p3134PTMY0WVL8Umx31dXN50n0qlOYiw8IS2pqZUnPRo+iVEzZ+ROmJXXBz0P4KL3tiz9JeXnO50RK+t318gCo2oZWGYpb2+cirlDQzKXXT9V5QYoXalo9uLyvVGoda6ZdlJuVxmYnOwu6GsReeXlnoRNsYUhgBD4C9MgH7QL37zs7+JRIJ4pVi44sH5sy57PnDh6eo0toBnSo3VdPw2trTabpdzBQKXFgDvhaLh55LG9Lytuz7AhYpAEGJRDqtVkJ4UtzslKeGbKanS9kvFMOW++/VHBIzj0ydNendwkqLutAHEfLl63RKlTGQemJq1xNOg9un5hTxegKAemDXi/NIpHSeqyBgdXVxy7uO75i94u6G1XXDsTOkskiLZgwenfQxzvSWLsrLcdDlRWprQ2WWT4Wiw6/n773ddQUwVvWuIVifnhRFdT1jGeJ4n4A9n8USIaPKA8oLXvxnF5+LZd04ZuDK/2oe3dXTeZzVb0sV8VpMsRFLbYTFFEX6fOjREuSp+3thdx95aOVsulsYPGZCxYfzAiP/yYNExpiu/+ervPC4nKjI89KNF08YW7j9j1Kz+8cdXhEJ+7R05U74YFiYyX+10PnaslZN3ZM+PUVERdVq58o2AQJK8dv33byi14SA+OnShxWjPjVBKPCIh75m7stPOn1tNe6E37ivmtRg61IpQpYSk3CX3jhnje+q9ta3DJ0x+Q8wV6fZs37Q+TMzVPH3f7OvuqGCE2tWOdC8o3xuFWteuNwrYLLbUCwcmKrOf784TxXwYAgwBhkBvIvBrfOD5EzFulG0n6m1xnW5vJMAE7hAJp67lIDBea7wVHUf54Vvv5Y0bMXS3kyTyMYDNCfg8ZIXF9en4hdMt9FLiiu1FXG/Q82JzaxvrvSfmP0f36+09pTyb0fBgZeWZW0YMycrrMhF5SiEicFqN9zfVVo1P1ITu5olD1g+6Y1prTywlnby1DRzHn84Z2i0+c3PzURDtlxI+Gy91WD/dvH79/PROzXA/T93YVDepqa1rLgGxmmbfcef7RUeOJ3kd9vhH7xrzmS8oJ9eu/X4GQZKpY0YPX3fLkIiKw81Wyaate+/3+XySuQvmfrN344+TCIKA5s+7c1VWKPQ/cc27SxsSjpw8/YzT4zl99xN3fbN/Z9GUQ0cKFwsFAl1WSvLrz84aeFmh/dvxXXe4YnZR4amlXD723GuL5h+gxfe20rqxErG8aUS4qGVjccOkgp/3fCZTSO4cO/72U5Xl5ziVDbW81KTwWNLvvf1kcekMCJAhmf3Th00fm1b3r0/zqidNm3RrdERYx6rPV56eOnnU0ImpMeXX6u37vfnICLUbdafewHp7o1CzH3hvk98fGAoCgUHyGUt0N7D7TNUMAYYAQ+AvRaC8w5f82vvLV2JCiUOhjSzRd+mVEi4fiY5SvxO0dbb53AFVva79kztuy3lifGLI2R44dIqfcwdPDjl09NSzGm2UmSRRv6lTj08cM3xtTVnZuLqm5pjMYdmfI0r5KUlDE1XhdcTAHFEKyYULkqcONDRuPBrboNM9Yejq0EweOewDROg/bW8PxFjMXbebLWZeYsaQfTqrOyZA4QKIoKx2g9654pmZX//e4Lyy7ufhFIpNYYtEXU6Hheswm2s+eDhn88XK016sR99cuVisCOENHDZy5c6f99yKsDmxKEWKWTD4/r2HZmz+vV3rF6uPjk07mV++Sa1Wd3G5/FcfmZLxP8cd0uk2/vbWZ/naiOhCSUjIYYcnOLG5tXW8oVPPUUqllswB6SvOlZY8pNaEFyUnJ67c/OOOH+MTYtNzpg81v/vW1x1Tx4+8z1pfuu16n1LACLU+eLv3RqHmP/bZB0aT6Q4Wgg2QTX3hvMu4D+JlTGYIMAQYAr2OwIlmX7KD8lMTIgWVx1opzs78w4vbW+tHx0WozloNnSFcDqsx9+H5i39rOB2Ptu5wsaqqTveo0WgVLLp7wWsD1JBh3YlaYWtj69yKyvqZGekpW+ymLkdzl2m2PQCL5HJpSbiU+4OHACPbjdZ4pUxcbWyvz4iOjq62mqwxXpez/faZ478ZlhCmu/vt7wY73cEXYJhDDEtPWfHsjIT9vwevqJ4SfX9g+20dJtOtArGgNiExZvXfxmR0Hwt3sc/72wrHOn3UVBhn2wxmY0iQ8B4Iup0DVXIZkZ4Q/eXMrJgWun87ijs4xRUn+NEhPNfdEye6L+bR+vFY5bD8I6c+lMqEr8+9f9ZOelPIxdrceax0/rc/7noR5UtE0hBNdVJy8o7kWO2+gAqvpmP99tV0jt+46+Ca0IjoTRZ923jgpYZ98PRs6z+Wr63LSEleqQD2N3uSbF+vScQItetF8ibW0xuFGnV65eK2puZnYBjN1NyypPUm4mCaYggwBBgCfzkCdGD7iPLWzIbaqn4Om0U+c/j4DXFxsqt6Sa6tpVh7S/KHFJ87+zcPCeHDRo34DAtSlfXNzXe3dhoHc3l4821zpr2LCRQde7ZtmaJra56VHBW1ffGCWVugX4XOjrNWyeqNefcZLdasxxcuXHJrqviSOyZfWbljZGld7RKPn2hc/Pzfl41SQB2/N3jlNkr64Tc/PGM0W27VajR7hw0Z+LHuXHF/ZyAwA8awDVptwon6tqoQhUA4zGrqmsBnsfKjVLLNc8YP/q80QXR84ttfbfoI4wvjUIT99yfmjb5Ufjf8wOnqEWqlujVJK2y8mNfuqa/3ba9pbJ40OD1hI08gWPjcpDTX8k1711MEyVPBtnnz5s27qAi81knKCLVrJfcnXmcymYRr1qy522az6XJzc3/8E0053zR1duW97VVVb0Bs9uDQmctaeoNNjA0MAYYAQ4AhcGkCdFxaxDCH2GH2iManhnSLrDfX5WspLDiLhbPKn549soD+3687PJGLpXX5+ufToSiLFdKPl1x2qVMt6HqKqtvlu4+fnGFzOH33PX7npt/zbPVYvfizzXfqdO1PkRSxKvfVp772N1hCvvhx52sIm2PWhoWbGupqxgOS9OIIMOOA0vK53A/TMofvbAcezGh1s8UI7EoJU0m2fL9hfVRU1Mbhg4esyYqRXnIH7eXmzPclXVPfef/9tQ/dddtbGCb6kE6DsuVo+RPFp07+HeX4k3IXLbquuUQZoXa5EemF3/cItd5yMkH3TVz17eSOkhMrIL4yx+ITWLSR0Zb3dhSb+/JxKL1w6BmTGAIMAYZAnyfway4/eifpZRPLHi4qD/d4/SkgCGonjs6opZc6n//0hyf1BvMCLofTkdEvcUtCVMTOMcmKrmfe/OI1kVSegPJ4W/jKcJXd5U5GUPI48PhCPWbjBIgK/P1fD887/kcBUhTFfvnDlT+MHTn0I2hA4n56SbSovn3E+vUbvh41I3vw7IyM67rzkxFqf3TE/oTraaG2evXqBS6Xq+3ll1/uHR61ht2pVQU/7RRrY+otHjJcKBZvlfGk77N3nG6DcnMvejjzn4COaZIhwBBgCDAE+jiBs1ZKEvQAEQcFpkQFdD5NSXljl+rzDT++YfeTYzCR1MASiDo9TqfG2t6q6BcTsSKjX/8v5gyP7boe3a+lKFbsL3n8usUmnSfQV6fLzIjVnLoSAXo1NjBC7Wpo9ZKyvVKomWqFJfu2fo2xgFLM5xq62tsyVKERuyWKsH9zUqf8V2b0XoKRMYMhwBBgCDAE/o8RON3QEEEBfjjE4VQNUAsMp9s9EUZdc5rH5y6aNWLA+bOD+1K3aaGGomju6NGjv05LSzvRl2z/ra1QXzb+amzvjULtQvu7j/ko2zj1+PHij6MSUzapUNY/oWHzLns0zNUwYMoyBBgCDAGGAEPgr0CAFmoYhi0dNWrUN4xQ6yMjTgu1lStX3kMvfS5dunRLbzXbc2bHy1Xnip4T8HixsXOeuy7u5t7aV8YuhgBDgCHAEGAI3AgCjFC7EVRvcJ2/bia4x26392qhRrWcSjlzcPPhqOSU8aIBd5RcwVElN5gcUz1DgCHAEGAIMAT6FoFflz6Xjhs37ut+/foV9i3r/9vav9TS55o1a3q/UKMoYfmGf9RHJSW8zE3r/zUEZQX68gRjbGcIMAQYAgwBhsDNJvCrR+2fY8eO/YYRajeb/jW2R3vUVq1ada/T6WztzUufdPfqt/yzTiQXF/qtvIdCZ1zf3DLXiI+5jCHAEGAIMAQYAn2GACPU+sxQ/cfQviTUXMc+2ay3WvqTQJgZN/VJex/EzZjMEGAIMAQYAgyBP41Aj1D7dTMBs/T5p43EVTTcl4RasGTdo5WNDW+KhRGR2vH3/NexHlfRZaYoQ4AhwBBgCDAE/pIEGKHWB4e9R6i53W464e3m3twFqnlP5ukjxw6E9hs9TJWWXXGxw3J7s/2MbQwBhgBDgCHAEPgzCTBC7c+kf41t9ymh1npMeqZgX11M1sinBYlgPQRlX/bIkGvEwlzGEGAIMAQYAgyB/3MEGKHWB4e0Lwk1Gm9F3r/bFRGRu5xuz+NR2fd5+yByxmSGAEOAIcAQYAhckgBFFWE3IrsBI9T64MTra0JNt++L/QTlDeWgyEBl9mPOPoicMZkhwBBgCDAEGAK/S8DeVilrrakckSwM3wVlXd9UVIxQ64MTr68JNfe5zc811Zz5J0cqCYvKftraB5EzJjMEGAIMAYYAQ+B3CTjqT99aUXZmhTREFR03ZOp1zXDACLU+OPH60q5PGi+lOz787IFNe0L7pw6Qpy2oZTYU9MFJx5jMEGAIMAT+AgQofSmvq61BZe9itcVNneq70i7rS/a8V19btcCvEGqzr3OIDyPUrnQUelG5vnKEVA8yimqTVa17vz4mJfUpzNq4HsrOZTYU9KL5xJjCEGAIMAQYAr8Q8LecHNhSfvIBAqbeTJj4eNOVOhYqf/rmGIeFuwMe87S4qU9escC7Eu7Lly8PpSjqn6NHj16ZlpbG5FG7Emh/dpm+JtRoXs0bX65RKBUlHBdYAF3nSfxnjwfTPkOAIcAQYAj83yDgOrP1/srC3a8LQhQ58aKxx6Hs/2QqoCgKAk1NLBAZ6btQwFFUPnpm48l2bVzyp/J0/qvXO7tBj1CjE96mp6ef7Muk/1Jnfa5cufIel8vVqw9lv3AyeY6tWGExdM2A2ew41aTnXH15ojG2MwQYAgwBhsD/TQKd+SuW6op+ekodn7BIlZqwHYr6T6YCqmFfSPOZU+NFEtVO8Zh7bT1ijWrMV5Ue2VcTN2ji7dz4UT9BEEReTzqMULueNG9SXbRHbfXq1Qtoofbyyy//eJOa/UPNUBU/TKsqKdoYkjA0UZI5o/VK3cl/qFHmYoYAQ4AhwBBgCPyGANWYL7Z06MIIn63xt5kIGra8ttZVd2KONj7hLbFQ8yF0wQY46sy62aVH8z8J6zfwHunohPwezxnVsHFk9dGin1QDx6aIEiZe8XLplQ4MI9SulFQvKmcwGARr1qxZ4Ha7dX1GqDXmq8qP7KuNGzDifjx58g8XvnFQFAVf7zeQXjRcjCkMAYYAQ4Ah0IsI2I9/OtNqMN0JUfBr2pkvnjvvGaPK8eoN3+7hOptSJQrVEZjNepg3+fWOHtOpQ+/+4/TBff8Izxy1HgTg5xWzXnDQ31EnP3uypb7+FQ7C1yrn5V73FFS0UAMAvDxy5MiVzNJnL5pIlzKlR6g5HA5dbm5u3/CoURRUk/d6m1QbdUDOir+/J88M1ZinajleOCl85K3bobBh5j4yBIyZDAGGAEOAIfAHCdA7LC2uLlQSbXFC0LzgH6zuii6nKArp/P7xz21m0+0chfqusLlDd0PQPH+34NKdDGs4vOVHJYewughIGUC5s8Nm5db1VOze/q/19o76AYRQiQvDY6YJhnbUQFAu6f35jTyH25EQQPChoTNy3VdkyFUUYoTaVcDqLUV7hJrT6aRj1Lb2FrsuZ0fHvi822lzu4SyhKJo+oYCiGtldW1bkWo2G5zVDZt7NT521/nJ1MN8zBBgCDAGGQO8kQJVsEfsJh9bp9Fll2Q+1XcrK9qJv5V3NzeNQCGNHR4fv46bP013PXlGtrRzAsouAi2uFoqLOn4hDVeyM0B/fkBfw2jOFUWlL4aiYz4VJ95i6hVrFzlHtZYdWiOWite0G5z1sedjd2rEPF0MQFKQoCm/5dskxlZy9w2wx3yeISPzEQkmWa4fmePWbl9RJZNIDLDf2+I3YLMcItes5M25SXbRQW7t27d20R60vCTWq+dDcswU/rYtKDNUIBj1m1u949V6fw/Kh22Gt4GlTiPCpGWOu926ZmzQkTDMMAYYAQ+AvT8C865XhAa//Ea8/UBh+278/pQXOxaDYi1bI7QbTNKPBlANRGCyRq1eETX1y+8VCYLp3WgJA/1FXE9vcuXf5JJvDORJF0Lyoma4y2vNF22I6vGohMFTchQS9IkIc3kCinOeU2Y91e82ok1/ca26p+gcukyxq7iA+kUWlL1Op0rfRQo/SnQsr3/fdYUVs6HyO3XiPk2QPDiL4OO2k2e6a9Z/po9LSnsVSQlffiGfYrzFqS0aNGrWKWfrsI7dZnxVqrWc05/auq5HzyFcJt7szwBL+my3X5IVqtT+WnjiyJ23k8FQobm55HxkGxkyGAEOAIcAQ+JUAlZ+PdjSsvc3nc31EQHh+bPbdT0KJE9t/C4hqPcbRnd473ecyTcYRqIaixFofxDaFxAz5WJiVbbywvL1yn6z+zKn+CASJ5DJJSeiERS1XApwq3axsKT+x3GEzzeRJ5IsjYzNXQVnzbBRVjlds3PatXCxqlkqEnS2dHbf5A8TCpNn/KKbr9eW//kbQYRoTgAILmq3Kb0NiM3YolSEfQDFZNmdNwYS64oMrEYAMTemvUZ0tqdrNFykXadMHVFfm/3wsMj1tjCi16kyPILwSO6+0DCPUrpRULyrXI9R+3fW5rReZdklT6Dej6k3/3sWnXCkwRTY5gmRT/NBJT4DIMbaGvBdb5Aplnmjs08/+XiVU0QrM7oAzTU3lcVH9049BWffW95W+M3YyBBgCDIH/ywSoyn0ya/2hez2dbQ8EUU4NrkpcFTLpif+JoTYdWdXP0l77MOF36BOmjvi4bm/DDBTnZLO4vNWhkx481MOofu+KcJfHPTno8Q7HCZ+Gx2F9GzFswPeQatL59E70IejAwGEBhcfXcxg6vTmtbfu/H6RcxluwoFcKC+QtFJv/imrSc2VUzeakssLitWyR7K3Y/kObywrDCGnvAAAgAElEQVT3fIXy2X9PnDZ4P+0Ja/9xyRYJH/GyudjfazqFnwgkKhLl8h5VDpqmNxb/8GJXR9v9ACVHJk1KNxSvy/9cwhckeP2eMoKE78YV4oik8Y93L6Fe78+bb74ZyuFwltCbCTIyMk5d7/pvZn1/mTxqtFBbt27dXU6nk9712WeEGj0Z/C2ns6ytDcMEYkEZW5FxElIqnRQAkOfIp292tLbcFT10ambAbg+1NNcmegkPHORLfFFxyadAI9lq5nRmeVurliF+VxTA8YMEV7pVMzWMDgS9KUGoN3MyM20xBBgCN54A/fKoK9ysgVHcq86cbr7S3edU+3Zu1dHiQVJVeIuSE2iFshYFbry1vbsF/bG8/sBjfgDxW4MBt9vn9HjRuIlTXoGU2ed3QdIiqn7Tsnkohk/k8UVrFeMfyzcXb021ttU95Pc5KxIyBn4DxU310XzrCs/cY3V6B/LF4uN8nzOaIiE+my/9Rjn1yRKahK38mLTlXMEwiApEsDi8/NhZz1bR42cr3hqrqzr5qUDAOaANkZ6rrm97AWDcdxPmzt6t2/zt8xTAp1MU8njYxHsbK7Yu36HQqL9TRISuBtE5jopvXzoeFq48IJBL3mnrQp8jnK7ZUBCaHDnzocbm/K9+JIKQhPRDc+Om3m+gDBXq+oNbHrOajHdJIhI6nRB3bNqkBTckRygt1Nhs9kv00icj1Hr3fXDeur7qUbsUXqp6e+LZUyeKEAqsUClV0QESSvQRAQpicwi/13WCsuvLSYw/nOX3stQC9GC71TOK4EljlVGRT4oz7zhwuaGjKDrGgQ5xuL6JCC/XLvM9Q4Am0B1nY6jggRaPr2fHM0PmzydAndmuqTp37B4+n92pjQjbBg2433A5qyiqlmXbvmp6u9H8lECqzJfwJZ/yx/+t82LXUeYiEXAHUaBptl7JCyVlOCIAcra3xzt0OVt60/dlu7+YBANwP5fD3RDUl3ERBJkWGhn/AT7wnvOZ9KnaPEVd0ZnHyCDgx4+f9hakGt5FtRdxaw7vXISgQCPUhK9QDrmv1nzoy1RTe+PDBCDPJA6fudbdUJpo0OkfpQBxJDI+fKPd3KVxuuGJDo9nsMfjixUIpd8qkmK+FeJ8V0PFuWdIghxKIdRrcUMyy87uPbxKKmBXKLnBMl2n7TmeWPGTUqr5GAy726Tb+OJmiVRs4PI5uUA9y3X2xNqDIVr18hCx4DtLUDTLVHfuHRQD2ZHTn60+t/mNcwpt3AE3Qr0ckzXP9st9nY+2bz+5kKtJ1IsHCLfdiPg0uh1GqPWmmX6FtvTVGLVLdS83Nxeekyn+3K9vVioE/Ea2PKbNS1F+QHr4lq7WfmIOnOFy+2uS04f/E/T3V5hPEYkdTU2vs3HAiklLuxeKmqanbxpgULIhZb//ymNDNeazW5saUixmY2Tq0HG7oNCs6759+gqH7pLF6Ie5+dQGLYsnDPCSucYbddNfD1v/SB1UURHm55oSWpraQmMHZB2FVGk35C30j9j4R66lx9FyZE0YJhR4+amzTXRAtbdke1xl+dmJXJHgVHxibCntNfgjbfS2a+kxBWKfBMT4zX1l3tLLZm078xe42uvu5eCoj69UvSVVTsm/lJCmr6nZsGm6DLjvsNnMFIEJZHxZ6BuhcQmHQHIFAaz3CIG4yUkzoGOxKk789CCO8bh+P/Zlv3nPXDL9EJ2qomRf3hNSWWhNxGTF1isRdlc7D+jfyK4yMqKzvVWjTMsoVl3i3qNqa1ktlspYe1d7AhEImNNvefwIBEHd5zRfEOAP6JdfqjwPL61uuzMIsBnqlGEv4Y0HhH6v9xF/gCyPSLvjIygurnu+m/d9NNLndt3vc7uPRtz2ytc9mwNad789xu0L3BEE8JGkzFEbG49svwNlowNwnLNGNe3FQloc12349lEEIqJRyF3OQdEoV4BScPnCg16Aa0iCioJh5AuVmAw2NxtyuSL5T6H9BqyHYibYdHs/fYLQ18xgw0Qo4MmKEY78DdnEx6vptj17X32DdDtHoEFyIZ51J3LmxM+bxHLZU5HZqQcCOji5bN/GbVK1fH7ExMlFJetW14QnD86VSaUboKjs87tIr3YMrqX8r0ufL44cOXI141G7FoJ/wjU96Tk8Hk/bkiVL+kx6jsuhopzlKtDZIQTR42r/k4CQgpx1u+Wgo3YcX6ishtLnd7u96cBVE7sx09Rc+4mUz9rFFfG3GpsbRwKA4OHRSXuhYY90l6M/+j3Lo7wu+1sOqzE5LjH6GfawJ/ZczpY/43vv0RUxjbVVC3hCvkOh0OZxRl5Z4OwfsbWj8ngkXyx38VWxtKC4rseeXGgXveQBiosRENKAupqMw3U6/YM4zg6hIP8PUSmDdkNxU68p3pCicmEAclBQ7KGup6eKovIQAHJoF+xVM/Gc/iFCf+7wfQIBxyxTijeB4dONDVu2PuOyGhfgbOyESKl4RzXul2Wa7rncXsT12Tq1LD+qg9J+ib/peRBeS/t/ZD5cy7WGrW8KAiA4wW41DBLy0FPquPE/9fTjWurr7n95OQ44DgkgbTgQ4hZ6+YwOBAc6pwBwqAAkG2K/mrp/5UmLCqrnOueJL1ONLY0v4KS/K0gQWpgvbuKpNZ+KBz/U+OsYwODs+lAg5DlB5C12eiyaD389wtnW8JIcDhwTRWg2NNXon+ZJuE5xqHSlrb402uZCsxTKsEI8LLzQ11Q91uKwPxoMQCFCmfp5LcLef2HqBqr1mBSgBAJUB0x0ALo9/51bmusb3uLypXp1ePRizs8tJ6DcX3YqXu5DURQKDAVsoAAEaCBYfpcl3GJ38UKG9z8LQVluuv+Oqi1SS3PTOJfDPYFE8Bgul7cqapJi/W8FIc1Zf/RonKVDP5rN5qUHARxH+v1uAUJ9pJ71wl7jng9CnA7LIJ/fK4chQAo43EZVekJTU1ndfKfdE5Zyx2vPgYqNrIbq6nv8Xt8gnM3/JGbO4iN0vbXffXcfhuJDNFERH+ED7zn/G001bhFXnK54AAX+SK0C29fZ3jUOQCx91JDRn0ER0y10/zsPr00z6xuexiiPhguRp9g8/k6JMqMESFiaxpIjL6BBT5UApjReiMX2A9bHEXP/2b0xjarLj60+uut1FPhZXJnsFfW0xDM9faaKVtyirzrzGkUEFigy58iqK0s/hhHk9qQ5z5XQHvDaPd9tF+GBIkli2Kbqs7XfKSLT5oeMuK/o93azXm6crvV7RqhdK7k/8bra2lrh9u3b+9QRUjcCV1f+J3yM8D1k6WpdAsPUAS4CR3h9XhMsCHFZSP6qlNkDfmo7bsBQe/MMZ6fufYhwV/N4wk5V1oSnoNhJXb+1qTvvjiQgBAbIdmHenSu1ve3ELq3FZkj3+HydA2fElVzMs0Dl5SGurHC51+WTYlwWIeRxbCAEtYI6k6i1bO8iu7FjHBtnYSKp8jN5eNSPUNp/Yh6ojtMK4PT7QOxPzuuxs8hddzCssOjMswKh2K6SCT7UDJpjhiBw/kF2pf2+VDm6v/YUTnTl2bPZPBRBqICTzcOgES6bySPlsZsCCCfZA3HbFSrVD/Lh9x8EFRtRp5eMsdg9CYCCKYTLcbNZXBeM89wUDAcxFAryIcQIxQ7vosVf1a5PYp1u+1QMQVrSZk/fAUH9uhNXXuvHUXtIUVdVPdDlcUWLxeKSfhMGnrqaOmkvSlNJwSLK1DCbg0AwWyp/mxWVoW89e2oxi/J3AIiKRvniU4DP+0Kb/UIb/cLR7KqYaTbrpymUsl1svuBn+fD73fW7Vkxwum1qqVq+J2x4qx5U5KAt5vJBzq62cJLyw0qltlGplhZ1x/NQ+WhDoXeISMo1yeJG1VzqIUKX/e28pDkaKg/FYAjMFcePOEuLmV9CBcoxAMqDv+fZ6Y7v2r9G6vN2ziPsxpygz+YR8XksdxDfHJs5ahsUN/WSebTodvUnNoQTXiKRL5ZXSTKmNJlqdwldus40o9mYgVKQhoUADgBEOw5BHQRF8T1+QoujrA6pTL5bOfq+2isZZ+e5fSHl9Q3DYATzJcSGFQqTxpvoJcmGvTuexmEilsPFl7sBR+VxWR/isPCdYclJm4As2t90aOcQr8c5CeYq22BMnBcbyQ6Wna1+DWZz/Sw2+52YSc/UO49vHqVrPrXY7zO0KDiI2OrwQnxxuM/m9DbwMHKwgINu9wSCYQGIH8oSKV4KnfhoGwB1ePP+YwNMhqZJEEWywhNi1sh4IltL8d4v2RB50A9wmRuRRkamZC3Dk6dUXigu6V2QDqMpwxsIUNHZiYcAyCRMpTtCO5prZ3jtVgEbQ7wcNi5EUSyaCFLiACDyExNidtrtLnlrY8NMLos1yGm3tLFwnIIQdn+hUPJqSEJ6kcfYFW4wWZUwRKIOq1EFI+RAhCIVUDBwVsBmtfr8RDpBkFpPwL8DY7E0OAtNASThhKgghFME4fdZ9CwWOxxBuCcVs9/4gB6Xph3vJ/lctkdA0ItERUZ81Wbxye0W6x0wBNf3z5763m9XNpr2fpKE2hofJHymdAhjm2COeJV2+uu7L3hpx4p3vJ8tZGMCiUR8TJF1d/eJAXQCW92Pry50WvSzcAzj8+UhHyrSUnZCoTO6V07oedZesGYsRyjukgxIroagX7x73d/VbompO7p3gw/m7WOJlAqKDA6jUHJOwowXq+jv3fs/me/ubH7CHHDpKJyTjotlEyInL26+mjQhVzJHL1emR6hlZ2ev6t+/f9Hlyvfm7/8ymwnosz7XrFnTfSj7kiVLtvTmQbnRtjXufEtFup25Aac5mJAQuddGBB36dsdDBMqLZJH2L0O02kqnwfw0EfCRfBF/q81oeRIRiDeGjej/DaB4FKAEFIAckPHcmWhbl2Wcl0JDMRZWHh4T8zOn37zureDdyzqhHSKg1ynNug6t3eOWYBxBiyZOUwYlPtB9hIjr0Ptqi42c7/CTc4JkoI6PECsiZieeBCADBbpmPiBsuN/kEhtau/q5gsEBMMZW4iga8PrcFsLn7oAhoIZJd4JAgB9G/O7YQIDkIyjrE9WcN04D3X5xW8nJwW6bZSQbQ+x8kXibdNLgatBk5Qd0bbFdndZIl98tYbN4VlW45hwere0AVIACZsACfrfS3NmhRQBEcKRSPR6h1gHxQTtom8hqOHVgsdFDjmZzRGouGvyQB/FWhc5Y1P32DZoKRMDjVACAOUHeic6eN/tuT5M5nAfMZiEIBDmA8LCB14oAsdAHKJJytLfLPW5viFAss7D5yhqH3RpZ396xAGNzw1go2hXwuXGfy1yVPmzESgCbusz1tpENus75Spk8xGc3buOwuWQAwQbjbEEExmKTfhIEgiTwkgD2kkE/AQXJIOm1tcn58AGMhZr1evM9bhK+FcfQehSh3o255Z8/AVCAgE4/CziCxC9CpggD+i4xMFhlXotZaXd7ZH6C4JJBEuHhLLtIyDW53AHc5nCE+mEsyQew/iSAQjGIqELJwBexmaln7Q3VCRBBhkAcTh1f068eRAICdEpZwGPGgBgAQGBBIGcHzXv3jrCZbY9ycKiUJAktAAFAUUEBxBK6UFzwAUo44m0BdKGPCB6RaEI2wxarxuWhFnVZLCifw/aGKsTrSZ8LcZDcO/0BUoWiYJdMLtxratOlQHz5WAjBcIqkEI/bSYm5yBZplOZEy9nyESRXdhtMBUwyHr4Wjo0ppE0CaIAHHAEUYAjqNRgjdS2tsf4AwRbxhV1KlbIFZQksgAeTLaVVAwMIdyyJIHyMcGyOzEorsNa2JOjaOwZzeHxDdELcXqj//NbzDzd6flRs5NktthSdTjcNIOhYymffG5ccsdPaqh9n9UJjCQgrE7CRfdr+CSUAFfmBH6DA7+aCIMkBKGIDAmAxlJ2Nd9tcD1IwLwuF4EIKDh4LYrjKB1gj/X4S9bpcOhQQBFco0GAooiCJoNvtctoQiOIJ2Fgjh4NsUkTHNQAEIG6jXumxOcNwFPULZNI6EBapBx6n36czqLo6jXNsXjCNIomAhI9sk/NYZ9sNjgy/zzuOw2H9GDEiMQ8gGfDZn75+modBqRgVrA4QBAGzOfEulwcEcamSheMFXMrJdTrd8ahI+H78rJHHu5c3y8vxsrLNL5Je46AwCbZVog0/3FhvGObwgjlCNnKWTeHvqjI1nLLjlV+zuIKfeTxOlb6jNVYo12ZaLfYgApEiOTfYYbN0BTgYO4YbFnmPOiwaPnP89AdcDHXIcN8eWVxCKeFwhZQ1NMShXHGckCdJJf0eFuRo26qJiKyqbHVMQ7mCFKfNUcdhs2A2DlEeu7UDQjE2i41l+f2+FpTFElFEkI1B1I6YiWO31BQcwmEfsRQANMNNQEfFInkohKB8CIZhp8uOkH5HhUYu3S5KCDsG1NM9jdtejQ/6oWcJCB2EwlQphwXv00REnA24rJhZ1zDMZrPNBQhKRCf2W4YNevRgj0Cq2fSv4STpewDCMU6AYgVQmO3kCORrIsfdfex/XpQpCm79YfEEi936JMbllyX1y/r4wnl3yRfCqq0Jp44XLhYJhHqlJmSFZOh9TVfy7KGXVKvyVj0BMMlIP4Qn8nic4ziAXwyf+EB3WhH69868tXpBdYd5qSIiuhlC0JzYSY/8z0v+lbT1R8owQu2P0LvKa9vb27mbNm1K1ev1ySEhIVVPPvnkKQiCAiUlJeJDhw5lWK1WrUqlOrNw4cKad999N9Vms/UXi8VVc+bMOR11QWZleulz9erV99K7PnNzczdfpRn/p4p3L6nZWkTAbUCg0Cwj/XZlKPw22tRa9wgedA+mfI5OGOHEqeMHPBYE/hqLyfaMw2yYy0V8m4J0jALEJnEEhVAQiMYxTGt2unRsFldMAdDgcblrUAQmMRRlYxgi57MwIQoB0uf34QGAeIkgVMHlcMt5HDZptxgGB/yB/kEKaoEgoAgQBIsgyCIUQxEExyUQDLNQFBMjMCqy252WIBHsRHGUIkmKj7M5apIMyrgc1i5tmOp74NSHtrR0vuQggMtH4We4PI6CgyDJHmunl8/GJD7AaoYwdiUZDEiELDwSQTGeLxhEEBiFAyShd7pcHQiKBlkoyodQNISD4TIEQSCH222xO2ytcpG0ykcEFD6nM0cTpvrQ5Qdqq8We4w8GN/NYHEuQDOAEgJRsFktNEAEXBsN1AYI0UhQhCQYpHoIhYhTDxDCE8jAIsFgYCXkJLwFIANgYyocoiA1jmN/i8LUGKRBi9/jdkbHxG/iyUB0URBFMIq3viSOkfwgNx+1RDp3ufgDDoxAEtnq93nIuh9cklEgpq83F9QWDeJCCMMLvBQgVRBHKr+GjkMjrsbs5LFwSRFj5MMaKcHuJOK/ftxvDMIBiLCFBEP6gz+PBMZQDY5iSjeNyHMPECArhJElBVJACMAwFUBjyESSF+IMU4vR4rTCCnJZKxEaH1TLW5bTzEBBsFgsF4QgEy70BQufweOp8QciH8wRcGIUxgiAADhA/5XMH8aBvJJvLb8T4guVAqhbaK/PfgQPuNJ5E9Xd5wpDvgFAbrDmZfycMk+OJoMeD+bxhPDanmKuJ3NLW0DQFCzjTeTjMRjB2Pozz9W4/NdHldqF8nMQpQB2Vq2NKURYPVJafGSqTCtOtDqtZyOOEul2uszCKyXlsdojD6zuDQCiBszERBAAKwRDO5/AUXq8H9vj8PrFAgMMAePwBwuUnAhBKgXC7013vJ4mgVChMsjhd5TKRWO3yeTE2gmMwjjbYTNYKFIUoej77AgEYQhAxhydM8QcJrtPj250+f9o6CBpiNxflifwO22S9rmW6VMhRkkF3dZBC3QDiYBCMCmAE4QSDHpPPpjeyEBDDQeAQt4coQ7niMJTNjfRBpMVHoceFsoi9muSBlUDCCbSXnkmwm/SJLDZuitJG1LVVnEjzuxx3IgjMIUiqgQIUIuRy5BiMyGmB5Qv4dX6C1AWDhAsFIBxAkALD4DM+vw+BICSdi7NwdyDoZLEER2TK0C3cIXd1e/68xXmxbbXF41AqkBYkCAnKF56QRiTubW7tGhj0eRexAk6VWMB7PUQZkQcNuev80qul4XQE5Hcr/MFAlbLf/2vvTOCjqLJGf29V9b6lu7N19gUSSCRsAUJAISCOIooCP0YQUWfRefrpzHMcHb5vHHEWR3EYN9AZfIIIKDDyHGFUBDQomxFkD4SE7IFsne5O711dVfe9U90dAsKIopDgrR+ht7rL+Z9zzz116966cIuWcKcqNhWbjXGN2qNtHXj2bLH+/b/+wh8I3m3QqRu6XR1hlUp/OCl/9L9YJOqdJz55yO2wj0/JH/HbuPFFmyAA5Ku3DDtcvvHHOcmmzO6Q4NKZ4rSOYFgTCPOdcQpFDfb7jCqOlIYJw3ixzqVNSH0js7jkgKvZrY5LTwogXXYHanhD1dESvKm5sfFWhlE48kcUv60bNF0ejYF2d3qXZ4CrpeVBX1BQaXSmxjhzvF1klRLDsvb0gQN3YduInoUVcH71dmYgkfixcSbTvuTim4/EOhLX4TXmzpbm8S6321w8btq/e28FKM/T2//pBL/PO0Wp0TUbEzO3Z5XOPYYxPu/Id2fVToO9tX4kIoxnUNncQ7E5cV/XacHF2NHPWkbpdSZHliaxDhde/Mg66awytHV0DPZ5/YNMJv2xeDbpSGxOXTTg5CreXXZ/cmqaU8lK/0opjozUXc6DBmqXkfbixYuHE0J+yjBMjkKhOK3X6//PPffc88VLL700IRQK/ViSpEStVns8KSnp8/b29onhcLiA47hahUKx+oEHHvg8ajS4u7s77vXXX7/b4/E0/dADtQupz/Xvv5hDIn+Hx9N9I+K0R3J//MeFCCHp5If/GCT47f9LK3j1AiIkgDUMq1BhLuzrzM5K3SUYzZXttXVjA6HwFI5VJ2MGFouSoBQOtCtIuN5kNB5Vq1WOLlewMITYkQqVjkGESELQi1gp/GlG0Yj3Th8/MMDPi/dKmMtBRGwloYBdkCQeMzhotlirbNkDP0f5B9rg9iXpqNSHW47kYsIaOaWyGg+Z3g7BZ9Omp2cFRPYWgWCWiIJbqyQHExOTPhU9jpQOjzCPVWozRH93swrxx5OTUqqVBp292+G0dblcBbxArCynkDAiIh/we6xxRjvmFKquTrtRYBXppoTUFLfXP8CkRCt0rPIly7BsoWrnkcdZlXasUqXwkXDY7/d7ugQ+4GAVSqs+zpKLGSVLpLAohgWvGA45BD7oRqIUxAhJeh0nBXwuTiKIMRkMbrVK1xbgeYvLy6f4BKG7eMKkt3Hm9XX/qam5dqwxB8LuKXwwHMgoHlLee0l/73Rw685efii3u619usQHsszmuM3xt6J/t24z5QdC+L8CYalAyaLTHJG8EiIqgrCOIWIoHHB3MZLYrdXquo1GfZdKpXQLoiQIwZAhwAfiMVbwOlN8vS7eWoWkvNPg6J3lzw9rt3fficJhm1GFjrFYdPhFLktgVFkio8CIYT0CEYMSzxM1yxFGCKuxEOY5jXptRsaNFWikh1StePunVoM6U61WvGm8ZbF8OwUmaXe2fTKqs7l+KpbCbJzJusI2bUE1qv8k/fDH795r1LIOjUaxNnnGXztaP3hlQl1jzQ25KZaKpNTEbbj4/sjtHFgpt3PjLU6H67qBuemfWrj4jSjJaD558Mt7BIYbiCWxWxSDfhIWBMxiEhdnsSempBzgDFpPyO7K6uxsyw76Qzo+4OcSbUk18aXjPkT2gNR+4sCs022do01G/fGcwsGfuprbM91B/qYwYtNZjgszGMuhkCSIYUkK16bnZHykGXHPF73n0sk62teSG+pomRrwdOcgToUEUUmEsBREWAwrlEjPYSEZC6GuFKvpLfX1N1Z0lO8u4H2BCQLLNmUVj9x2If1HfGClsunD90cFPO5JYjBoECVJMhr1PqPRZPd5vZzH50/jVFoTZlilGA4F1BrNx5lFgz9BJj05+sGWG1lC8qwJSXsSs/Iq8KDp8oj4WTZW91YSCogGhNxtuPBBL6mvV39RsXaeWcXqtCqyIW3q4//xlu757Jy0VFgP7fl4lknHuVIGZBxWDkyqid2CJrUr85y19aOF1IJ/JRbOPvMoi45yvWdv+eSGlrYinTXRbskZUBmXm3cUm0od4COE7c/fUHn8ePHQSdM24kHTD5+3XBgB78xKQD5fEGeXuc5uS4RB9hM6pOpWYuOYS3r+V3RV/VlzAGNlwUIDVFCohKczfZNpBJexa/7aoq70nFEaqH2tir6bE6BhPf744zMUCsXNY8aM+aStre2m7u7uQ48++uhLTzzxxE8EQcgbNGjQ4WAwWBYKhUwY41NZWVm7qqurS51O55E///nPrxBCFK+99lqh2+0udrlcE3ie37xo0SK6P+YFVATP4kFBzQCkZB04rUx2rvIInKNCjySlHhGVhDDLgHdBDOfFltzIkmuYyKztSBF4IS0YCrOiQu01WRJaUOI19tj8H1ih1dbUWOB12fODAR4ptcaGhJyEI5bcKd3yAxf3f5SDGJKm1qha4/NTTiMkhhAqEC52cjjMl3Pz9jS1glEpkehAHpU9dpXoqdxW4HI7M1VKQ03CiPjG3kv5YYUr0liMSKclKCgGUfxhf8/EWUJw4PTRtNP1taV2h9OWnGJblznyR23ynKTmSktL64nRCpbj9Sp9F7HGndYnD+9CTUdMTadrRrIsSlOwqladztiqU6k7kGB2ogEDzntVfGZOSY0KoQEwIf+S5o2dT72n923SmvSqOG3+lA646oaR1MbDn2XwwUCB2WBqjTcldHqCXo1EggZWIn59groVxQ2TJ4R/kxZtP/hxKqdTq006VSuyjQwgR4XB60VpmOFYholzaQzaAELdBPl5FklhNWIUQZRU5ISRctmWOsr1CNswOtoawGVl8oq5ng6sdp8JmRFC5pHeHruC73JMQYQG8Gc4ntYiZAued3sdd4sVGVKhvMjChMpKZSBOlaTRq4tWkEwAACAASURBVHzI2O75po95kDuk1i+tyDYSFpcQsGVfw97EgM8/mMVIYDlFkFVIPKfQ+1Vp8S0YpwcuxBN0ghwVOsRqWSRqRNTGB1FBgYBcB428x58mibxXk112Ubeozh+EEAahYxxCBTCvEtqWPL8S9hBGHcSECK9FWOlH9oAz1nbOt6jgYuxB9huwj9E3tJ+LyZueQwl8HQEI1LRa7YLx48e/SVd9fh2tS/gdGvojjzwySxCEMXfdddfygwcP/qK5udn10EMPPfvyyy//rLOz0zRlypRtHo/n3s7OziKO48pnzJixcvXq1Xc4HI6uxYsXv1hZWan8/PPPi+x2e4nb7R4fDoffX7Ro0apLqBZNSglQApQAJUAJUAJ9mABd9XkZlfPkk0/egBC6i+O4Tr1en6JUKo+bzeYtra2t+Q6HYwLHcS6z2aw2mUwOr9eb0N3d7WMYRqdUKrc8+uij78RGhNxud9zy5ct/5vF4Gn7/+9+vv4wi0KIoAUqAEqAEKAFK4DISoIHaZYS9YcOGtK6urtvdbvdwjUZzKCcnpyYYDAqwetPhcNwUDAazlUrlp9dee+2B/fv3T7Lb7aPUavXB/Pz896ZOPbPUHVZ9vvHGG/d5vd7mJ598ct1lFIEWRQlQApQAJUAJUAKXkQAN1C4jbCjq8OHDZkJIolKptPM8D/NOlEOGDHFt377dGh8fb0pKSmpPTEz0wnksy1rhYc6FhYVnPdHa4XCY3nzzTQjUmn73u9/RQO0y65AWRwlQApQAJUAJXC4CNFC7XKS/w3IgUFuxYsXPfT5fE731+R2CpVlRApQAJUAJUAJ9jMDLL7+cwjDMgtLSUrqYoI/p5oLVgVufEKh5PJ7mp556is5R6y+Ko/WkBCgBSoASoAS+IYHnn3/exnHcf5eUlKwaNWpUzyb33zCbPnH6D2pngtiI2pNPPvnPPkGfVoISoAQoAUqAEqAEvnMCEKixLPvf11133aphw4bRQO07J/w9ZEhH1L4HqDRLSoASoAQoAUqgDxKAW58cxy0oLi6mI2p9UD/nrRIEaitXrvw5rPqkc9T6i9ZoPSkBSoASoAQogW9OIBaojRo1anVxcXHFN8+h76T4wdz6JIQYFy9e/AtY9blw4cK1fUcFtCaUACVACVAClAAl8F0SgFWfSqXyd5MnT15VVFS057vM+3Ln9YMJ1GBz9xdeeOE3CKFMo9F4kGEYeXsT2O8luu2LzAJHPmD4GV57v4+eD6fI58Z+g/0wXS6XnuM40Wg0hsPhcM85sS1azlVsbFuWWDmx/KJ1kLd1gbSSJPXsBdf7c7TO0e1fIjLEvoueJ0VlExFCTpZljxBCWhYsWOCM1WXhwoWcSqVKI4QUMQilYkmIyAV780gMEuUMGMIoVAhJkA1C4WCIC/m9CovV4BckkSUMsACULCISxoiFs0SEJYIxQ2DzmCAhTDdCLGzXA9ixhCWZK4siecqyQtpIYiRFdRDRhYRBU4RE6wbb9TCsXCIcrFwvFgly2SzCUAlMMBLlUxgoESGRwURkGYQYCWMWvhNhqx6EmJi+IQ2cCrgh31AopHS7PUxSUmIAcuB5AYfDAmZZBjMMJ2cdOSK7K2HMkth7MBt4f8ZOZHOQ85UkgZHTS7H0kVzOfIrkF/k/snsSiWzzE8VCCAtCEiKXAb9JiOtVFmgPEIQZLNtvpNxYKVAsls06YjNhPozdHrfCarYKCoVCCIVDmEGwWSsC7WGoFwE2PXWK5CSCZch4I7WFgiS51kCZQRKCv4hkkXeS/A80GpNWAvkY0B+kBxnBzkAWqBshIoZSRCLJymQJJgrCIGAHOQgIExFDcZLERVLInOR97mXZJIlBLMsSBUuI1+tS8kGBiYuL5yNtL2KDkJNsLxc4zuYH9Rej6RDioOyoHzijxIjZ9T6kXhtwETaitwg2BjGyLJF8JEYA1rI+EehUZHv8UKTccLS+CjkP4EcIvOcQKxMIE4EPcKFAQKnR6HkWK0RJ4pGIBYxZJWaQMsofagSeRbYpSbYH+V90O6movmULkalCM5bkslkiyvtuwXa6shQMVFkkoGTITyQsQQwjgergK/hjEZIIYYhEJIIReBmJsNFtpSSMwYXIfgxcBrxymGBRFBkW2ishLAMGCe4C2ivBOBAMYsak4uxddp1FZ/CpFOqwbNCiiDFs0hrxLoTHmPAKRmKJSAwhASkk2DOLxeCdIxWHbfAifjzqPWVfI9vVeQ65CFl/SGIk0ByoTfZrUtT4Za4Iy8YuN4GI1JGeBPwUw3Dg0zHhCBZBHkliWYllWAkqLrFhSWDCmGCFmpXrIITDyrCP1ygQE9bodH4x2qoi9gZ9VI9vAGcBRckNKtK+pWg/wsivMR8g+5RefVv0BzA6OV1v0aN9HPhJBegk1m/15BZxAHJ+8Brzc7HCIm5G1msvXxvpYyMigIVI8Co4nU4TlJ+cnOz1er2MUglbnYLv5eU+ENpyrG9jGDCNqC4YBpjKJsAwstsigiBA96VzOp1T7r///sfz8/MPXaiN94fvfzCB2vr169kDBw6MN5vNRRaLBYw5tg+drOCYkfUyrB6jg4YVM8DeQRp8r1AokCAIQlVV1b02m60uPj5+H8/zcqQWM8JzDSEaI4KBns+4o22QIaLYE8jIxhdtED3vozFVTzAHRtr7kB0Kw4gMw3h1Ol290WhszsvL68zKypL3RCwvL1c5nc7sgDcwOCyE4rEUhraNIaQRSSQvCZwLq4h1wayjva2go70tv7Aob70kSWyEh0LuSsHTy40PiT2dOxLFoCBgl0KhIKLIMoQBvxyRGwK1GIPIZ7bHWRMM7VrCgB4CPxa8fZRXhCf4bRGxIjRyTMISxiLUFQII8PByz4CxKH9FGFYSWIaBvQcx+ERWjvZY6DblGER2IqAylsUsyO33B2Z0drRnJCTaXtfp1G5RBFcrYuh6IsF1xLVHgiVCoNMlEDNBlCD/Jsb0Fe1sIx4t0i/Kbkd252eYnRP4yeyjfQETc6CywwWpCIciNhs5A9KeCQahhoSI4AIZ6Lgi/XGkK5eDGTlgwpjjGNTlsOd43N4bklOSD2s1uj1CGPYQj1wg9PhzuZORYp3Cma5CPkd2sgRB99sTzHFy64oEOZEwJMYqErRFghkINMDfygEb1ImoCMGKaBgpEgl8MQbw8AeBAYdYopAVBoELGwmaGMSoZbXLAZccuEmI4TgUDhOi5DjEcZLY2dk22+sJJNgSbSsUChUfC0IhFIxd4BCRQMDRc+EWDaB6Lsoitt2jkwh8BrQU0V0kWI2cBdqOBWgRnhGrjQRiApwh6wHCT/lyRP4NgtKYPjkENiL/YRFyY+AV9IixAjMM6APkB3NVyHkwiBfb2k8NEXj+Wlty6k6OUx0hUpiBQBczHEZIGbVRuKwhApGgJwepoYNDctkyW0m+booG/BAJRIN9LGEIT2S7xByBy59I5y4CM0lCkiQiDvKRWIlIEIVgcBIStFxWgiANvhAkCa7/5E415uKg7cu+hIGqgP1CA0UsZghE4bBJLAtRN5IQG+R5zOmU+oq9e34+rOCa5VqV3hnxVSIBBwIRisQwkkCwFOIQxFZEGwohTkJIZBXyNaSsSaAqt4nIRRpUKXqNINtY5IhG0nJjwCQMbQGCTJGIEGyCdBFNM+AcJMIg+RVElZAoxTwyyEswR5DIIsIQLICc4AshUEMcBGsQqHEQvIlYZDgliyEoE8PhbGencxIRxIbUtLStBBG4yIz2Waw80ADBGQQ6kow20ijlNglemcSCNBGBSyTy91HJzvKnSKFUKqP+/EyPBX1QtIFw8Hq2Dz47MItd9Mb60qgDiflWua3COaIYCYRjfSQIIAhCoKWl5dG4uLhWi8WyNhQKQX3kc2KBWnQwQpYveqEZe+0J0mLBWjgclliWlU6ePMncf//972RnZ7vOSNX/3v1gAjVQDez7abPZNO3t7ZxerydGoxG53e6vaO2cq4KzfocRoXMTiKIorVy58qX8/PzdhYWF78fFxfm+zhR8Pt9Fs9fpdGdd5fTOG3zDhcrqfXUE53m9Xtj0mi8oKIBAEgI1rrCwUA2jR5CHsVdG51KBz5qwUrH94/evbWppmnDvT+79PcN48dmpvloTQRAknU4Hmz9jl8uFEbLA84iRxQKvvQ6HA6Fe30XO/fojLk4iyAE5wmFBlui7c/OCfbxhM2/czWA3A6NiEf/BMD7s8zFYr9cjjH04EGBl31pdXfW7psaGyRar+d4RI8Y06HQ6uQSfL6JaSdISnS4SLHmRFyGvHsU+S5KeIHQuwQjdCDM5H4yQvkdA/Zm3ke+8cq7ojO490XIjtnCurkAOhAzyOSAH5I19PhAQIx1C2N97ZA2hIMsyOoZhNpeXT+J5/tHszMx/5hXkvKkiKil2eYqiV6kgsVZLCIpaNdFqI3J7oYZQx7OvwqHsC9l3RM6IsHJ6PUK6XlfxsswEZPQgSYrZfUR2kM/HMDgiZURO+IcNBgzy+bEfg5YCDIM1Gg3q6gogq1WDUCCAduzb83yX3TU4Oz1jXl5hob0HPNi1pIl0dyCjrJxev0bUfuYA/cN3vc45X2MHc4maipxWG2UWkxuYgfhnt+2YnCC9ARmiHIFZLG7y++GdX7bfWKUkSSPXW6ORpHfeeec2BcfMv6ZwyNIBqXmfAJPYeVAHsF85qJEkApzhn/z7GcQRtr6ovZxrl7HMvF4EDQA+9vZBkDdYvj7ql+A3k8lEnE4niouLIw5o5+c9LIhhXNhsNsuyut1uWUa/388Yoa2CjjHGoVBIHnbHOKxb+vd//N+JkyfdMeKaEV1Q7pm2KclygYRQvt5ACDRHaDOe6Mj2V0U2ntM2v1rJmK48Hg+SdDqij9qtJBkIQt3IKBkJMZGvyApyo66uMxlarcjFuDDjiugQ5Iz9xfoeH+PDOklHGhtrC09W1/7E5equuecns171+fwMtItzfTvIGfu7AGCZf1dXF/jer/QZ3d3dMILFnq9/u1B+/+n7c/vQr8tXrVaH165duyYhIaFy9OjRz7Asy0D/7PV6MfA2GAw9dtZb9jNt4Kv9oNFoJIFAgE9JSfF/Gxn6UpqL6gz7UoX7al3eeuutG202W8PEiRNrMcYQEF11ByGE3bRpU4bT6cy6++67y686AXsJdPz48bH19bWDg0H+vRkzZvTysleH1NFbD8y2bdsKFAwz0ZaWVpGXl7cfhikvdLu+v0oOslZU7LrJ5fKmhEKhddOnTz8TEfVXoS5Q77Vr114TFxdXlJ+Zvzt7cHbD1SRezGajA3+Kdeve+nlSUsrrEydOhPC11w3mq0fqyspKS2tz61CXs9Mza86cfVePZF+VZPPmzTdbLJaO0aNH772a5fw2stFA7dtQO08amANns9kgQIPRowuOcn1HxV2RbKKOkmtpaeHS09MDV6QSl6lQQojKbrcry8vL/bNnzz4zme4ylX85ioFbEZ2dnVqtVqvT6XQwMBSAOxOXo+zLXUa0fcI8HBi06z194HJX5XstjxCitNvtqvj4+ODV5oui/kcRm7Zit9vN8fHxMEQHdwiuykAN2mhDQ4NSEAQycODA0PdqPFc48+bmZk1aWhrcdb+q5fw2mGmg9m2onZNmy5YtxVu3br0lPT3dm5CQsGbOnDmnv4Ns+0QW69evT7Db7dMbGxtzk5OTj02bNm1zeXn5mOrq6utycnIqS0pKto8YMaKxT1T2Eivx1FNP/dpoNOYaDIY2lUr1GkLo1gMHDhQWFxfX2Gy2VWVlZf16ngPgqa+vV+/Zs6e4pqZmRigU0lqtVo/ZbO6ura21ZWdnnywtLf13QUFBzSWivKLJ29vbkxYvXvyQ1WrVMAzz7MyZM82vvvrqfKVSqZ02bdqykpKSrqeffvoBp9OZOHXq1PeMRuMnxcXF/W4UfMeOHRkHDhyYcerUqaSpU6d+WF1dzXd1dc2F+VZpaWmfYoxbu7q6ftzd3Q1TPnZNnz59o9Vq/epcjyuqrYsrfMWKFb/Yv39/0dy5c1cOHDiQLF26dK5er2cGDRpUn5aWtuzkyZNzdu3aNWLw4MHtJpPpT/3x4grmUdfV1Y0NBAK3YYx3l5WVHaitrb3x5MmThRqNRsrMzNxeX18Ptzivy8rKqsnKytpSVlZ28uII9p2zCCGmZ5555r+6u7sTRowY8WlCQsImhmFGv/fee3MzMzNbH3744aebm5tty5Yte+z/7yzAz5kzZ1F+fv5Z0xX6jjSXpyY0ULtEzp2dnYYlS5Y8o1KpeJ7nR+bk5Kyy2Wzrp0yZ0n2JWfeJ5B999FFiIBC4saqqaqBCoRidn5+/HhxHdXX1zdddd93LQ4cOfXvw4MFXxa3Bn/3sZ5/l5OSMyMnJWZqWlvblzp07f22xWJwtLS1pGRkZdxmNxsP9sQPobUj79u1TNDQ0ZJ0+fXqOIAj3hsNhnVar7WppaTGOHj165dChQ18YMGBAR58wvm9ZiZqamoStW7e+1dnZOTIcDo+1WCz/ZTabywKBQLJGo/nEYrF0QaCanJzsO3nyZGsgEJj67LPP9rv2eujQobSdO3c+4nQ678nPz18WHx+/3el0zjhx4oSFEBJKS0s72djY+LhCoThdWFi4eNiwYcv760j4xo0b79m6detf586d+2p8fHzg6aef/s3YsWM7Bw0atCg7O7ti+fLla6xW63a73f7jSZMm/fLaa69d19/ubCxcuJDJzs6e0NzcvLCzs3P/fffd9+yxY8eGV1ZWztdqtddnZ2ev3Llzp0qpVN5cUlKy3GazrSgtLT31LZvJFUvmcrnMGzduvMvhcLAtLS2333HHHfPefffdpWazeX8oFJozevTo3x45cuRWtVqtliTJgjE+9uCDD/7qilW4DxRMA7VLVMLBgwcL16xZ81JcXNzf1Gr1bXFxcSq1Wr3wzjvvrLvErPtEclhS1traalq9evUIv9//5PXXX7+0vr5eX19fP1er1bZqtdq3H3jggY19orKXWInFixevVKlUE3w+31GNRqNmGCZ77Nix/9iwYcN9o0aNetVms71WUlLSL0ckeqOBW0gvvvjiDRzHvWCz2Rp5ng/V1dUN12q1dQkJCcvmzZv31iWivKLJCSHcrl27/veWLVselCTpJp/Pt+Lmm2/erlarr9+7d28eLIzLysoKjRgx4oO///3vM0eNGjVm5syZx/vb7TNYHFVRUXGnIAhLjEbju9OmTXvO6XTmfvDBBzc3NzfrJ06cWFFfX/8zeNi3wWDYNXTo0CXjx4/fcUWV8y0LP378uPW1116rmD179t6UlJQdb7755i8sFgt05F+MHj26/p///Od9t9xyS1lFRcWutLS0EyzLjuuPF1UVFRXWTZs2/RKCmZdffvlRl8ulee655x7iOG7s5MmTl+zfv39kMBj8sUqlquN5/tXf/va3H35LpFcsGbTPkydPmh0Ox8R33nnnzzNnzpy/Zs2a9bfddtvYmpqa58LhcK7H4xk8atSoG4LBoG3Hjh0vLlq0KOOKVbgPFEwDtUtUQm1t7ZBly5YtCQQC/5ObmzvXZDJZWZb9n7vuuqvfDUmfDwUMx/t8voKurq5fGAyG5tLS0hWtra1se3t7UUtLy00dHR3q559//v5LxNgnkn/00Ucj29vbUxobGxd4PJ5BqampngkTJjy2du3aJ8aOHftmQUHB3wcOHNjvA7W2tjbdqlWr5jkcjjvvvvvup91ud7i5uXlsa2vrbadOndr/l7/85b4+oZBLqMTJkydvX7169Z9Ylp116tSp1fPmzVtltVpv3bRp02h4tsvw4cO7YHXZE0888adJkyaVTp8+vaq/BWqAZ9WqVTMJIctUKtWHZWVl//jss89ubWpqKkhOTn571KhRB5qbm3OrqqpuCYfD0ziOW/Lggw/++RKwXtGkjz32WPWsWbO2FxQUvPLxxx+nNjU1qWtra1+ZOnVqxfbt26/NzMzM8ng8zRkZGU0IoaH9MVCDOWmPPPLIfZIkDX7hhRce3bx587iqqqoFdrv94C9/+cs/7t27F/zTwKqqqhk8z9e8+uqri/qj3X7++ecl27dv/yPP86/NmTPnyxdffHFHfHx8Vl5e3t8dDsfI1tbWvF//+tf5NTU1qRs2bFi/aNGi9CtqfFe4cBqoXaIC4Gp1yZIly/x+v4phmLzc3NxXc3NzV18N85kAzYIFC/L8fv/fgsFgwdSpU1fk5+e/d/z48UGVlZXXB4PBVKPRuP+xxx574hIxXvHkMMq0dOnSR3meH+BwOEqtVusBn883RBCEVkEQBmRlZd2bm5tbUVZWFnkKbT8+1q5dO8LhcPzV5XK1lZWV/fXUqVPzmpqaCgVByNBoNO8+9NBD/92PxUOnT5+OX7Vq1ZKDBw/eeMMNN6yVJKmkra1NZFk2PT09/SA8q+nIkSPTgsFgjV6vT01JSSmeO3due3+T+cSJE6nbtm371YkTJx5KSko6lJiYePjQoUM3JScnS2PHjl2uVqtr6+rqrgfdajQaU2Zm5nMzZ85c1t/khPr+61//mr927dq/DRs2rHPcuHFvHDp0aEBHR4cKY1w2fvz4X+7evfvlQCCwhxAyffLkyfOnTJmytr/d+gQ5n3nmmfH19fV/FARBO3HixD/b7fZkjuN+YjKZlhYXF2/bu3fvzU1NTSXBYDCbZdmNTz311Ev9Tc6Ghgbbgw8+uGro0KFFQ4YMeaqoqGjlhg0btrtcriq9Xl86dOjQBR0dHTfW1dVZlEqlJjMz89B9990HD6v/wR40UPsOVP/ss88WGwyGGwOBgDM+Pn7T/PnzW/rjVc75UCxdujRdFMV7/X6/afTo0Y25ubnbamtrs1taWq73+XzVCQkJ22bNmtWvJ5/H5N60adNjPM8XNzQ0bM3Pz99ZX1+fr9Vqf+R0Oj/zer2bFi5cGHlwWD8/3n777XSYkOz3+2uvueaaNp/Pd5fdbh8SDAYrrFbr+7fccktVfxaxs7MzZevWrYs6OzsTioqKWjHG7zc2Nk4OhUIoNzf3rYyMDPtnn312J8uyg5VK5RqO4zbNnj2b728ynz59OvPQoUN31dbWjo+Pj2/V6/Wn6uvrByQlJcWlpqZ+bjAYDra1tc2AVaCSJH0wZMiQj4cOHdrS3+SE+u7Zs+eeTz75ZGxqaqqhqKhoU11d3bWBQIDp7u7+sKSkZOunn356vdlsvqOpqWnb7bffvm7o0KFf+yzLvshh3bp14xwOx1xRFIWBAweWNzQ0NCmVygy4SLTZbL5jx45N9Xg81/r9/qpgMPjBww8/XNsX5fhPdWpubrY899xzvxo+fLghMzOzyWg0Ltm9e3cpx3G3er3euvnz579x9OjR1CNHjsxhGIYvKip6u6ys7Kp61Mw31RkN1L4psQucf+jQoUSVShXIz8+HR3BeNUvFYfK5SqWyuN1utUqlIiNHjuz88ssvlaIoWmBpfG5ubr+bhH0hlR85ciTd4/HEmUym+oKCAphornS73emwo8PVtDQenocn71GEEAQn3OHDh5NgJZZKpWq7GhaGwMpWl8s1SKlUwsRrnuO44x6PB/b9g4c+t4wcOVKAVWVer9fS3t5e1V9HSQkh6hMnTtjAZrVabUir1fo9Ho+a53ktPDM2Nze3C1bAwkND09PTmxMTE/vthUZ9fX1yV1cXPGpYkZCQ0H7q1CmrXq+XhgwZ0gD+Fm4Z7tmzJy8hIaG+P7fVmpoaYyAQiIeHuobDYY/JZPJwHIezs7ODMOq/Z88es0KhiOM4zjF8+PB+uQoddPXll18mMQyjhD6loKCgGUYFv/jii3SdTucsLCyU7RQWBcED068Gn3SpYQYN1C6VIE1PCVACfY6AvLUUkvdtlbc36nMVpBWiBCgBSuAiCdBA7SJB0dMoAUqAEqAEKAFKgBK43ARooHa5idPyKAFK4HshEN30+RuNnm3evHl+ZmZm5aBBgw5erbsyfC+waaaUACVw2QjQQO2yoaYFUQKUwPdBwOVy5XR1dY3hOK7CYrF4PB5PfDAYNDgcjqPFxcX+U6dOpbtcrqzu7u59paWlAdhOyul0woNwD69bt+7DjIyM+tzc3JeKiop202Dt+9AQzZMSoAQuhQAN1C6FHk1LCVACV5RAXV1d0QcffPArURRHxcXF1TY0NKBQKGTleV5TWlq6NSsra8+77777U0mSMoYPH75/4MCBy1atWvVIYmJi9vjx4/+5e/fux2BVJELoZFFR0Va73f77hx9+mO41eEW1SgunBCiB3gRooEbtgRKgBPotgVdeeeX56urqecnJyeaurq6wx+NhSkpKjup0uoONjY3jWJYVrFZryO12L+/u7n5Yp9PZMcbZPM8/UlZWVr158+Z3UlNT9QaD4bMTJ06MCYfDg6+Wx7D0W6XSilMClMBZBGigRg2CEqAE+i2BF198cU17e/vtxcXFLWq12lNeXj5o3LhxtZmZmfu2bNnyI47j9KmpqW2FhYV/Wr9+/RMJCQk6lmVV+fn5102ePLnrD3/4w+7x48e7MjIyNi5fvvwRURTTFi1a5Om3QGjFKQFK4KojQAO1q06lVCBK4IdDYMOGDdfV1NQ8pVarM3JycvwVFRW5kiRJHMfZc3JyNpjN5kPHjh171Ov1inl5eQdMJtP7x48f/4PX622eMmXKvxsaGn6en5+/Lz09/eO1a9f+DiE06je/+U2/fFjqD0frVFJK4IdFgAZqPyx9U2kpgauKQE1Njeq9997LNZvNmfHx8cEdO3Y8m5WV9YXT6fygoKDg8Lhx45wvvfRSviRJxjFjxjQXFxeffv311wfrdDpLSUlJk91uNyQlJXVfc801zhUrVmTZbLaD/XGPyKtKqVQYSoASoLc+qQ1QApTA1UWgsrJSWVBQIK5Zs2bOoEGDjo0cObISY9yzKACe6t57T8Ty8nJu4sSJYn/bJ/Hq0hqVhhKgBC6GAB1RuxhK9BxKgBLoFwRgCx6EUGjAgAE8DcL6hcpoJSkB47kfSwAAAKdJREFUSuBrCNBAjZoIJUAJUAKUACVACVACfZQADdT6qGJotSgBSoASoAQoAUqAEqCBGrUBSoASoAQoAUqAEqAE+igBGqj1UcXQalEClAAlQAlQApQAJUADNWoDlAAlQAlQApQAJUAJ9FECNFDro4qh1aIEKAFKgBKgBCgBSoAGatQGKAFKgBKgBCgBSoAS6KMEaKDWRxVDq0UJUAKUACVACVAClMD/A2asD5/r/Cp5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ight Arrow 14"/>
          <p:cNvSpPr/>
          <p:nvPr/>
        </p:nvSpPr>
        <p:spPr>
          <a:xfrm>
            <a:off x="3530600" y="2288089"/>
            <a:ext cx="5791199" cy="3420033"/>
          </a:xfrm>
          <a:prstGeom prst="rightArrow">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500" dirty="0" smtClean="0"/>
              <a:t>Sơ đồ khối hệ thống</a:t>
            </a:r>
            <a:endParaRPr lang="en-US" sz="2500" dirty="0"/>
          </a:p>
        </p:txBody>
      </p:sp>
    </p:spTree>
    <p:extLst>
      <p:ext uri="{BB962C8B-B14F-4D97-AF65-F5344CB8AC3E}">
        <p14:creationId xmlns:p14="http://schemas.microsoft.com/office/powerpoint/2010/main" val="57494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28000">
              <a:schemeClr val="accent1">
                <a:lumMod val="45000"/>
                <a:lumOff val="55000"/>
              </a:schemeClr>
            </a:gs>
            <a:gs pos="58000">
              <a:schemeClr val="accent1">
                <a:lumMod val="45000"/>
                <a:lumOff val="55000"/>
              </a:schemeClr>
            </a:gs>
            <a:gs pos="84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 name="AutoShape 2" descr="data:image/png;base64,iVBORw0KGgoAAAANSUhEUgAAAmoAAAE6CAYAAACmtH4VAAAAAXNSR0IArs4c6QAAIABJREFUeF7s3QdYFNfeBvCZLbC79N6bggqIiGJDQLHHEhONJMaSRBM1MTFqyo1GBY3GGI0xGo0lUsQSsWtssaBRLIiCBQsICCy9L1tg23zfkF0veo2CUnbg5fnuo8LMOf/5nVnyfmdmzpAEviAAAQhAAAIQgAAEdFKA1MmqUBQEIAABCEAAAhCAAIGghpMAAhCAAAQgAAEI6KgAgpqODgzKggAEIAABCEAAAghqOAcgAAEIQAACEICAjgogqOnowKAsCEAAAhCAAAQggKCGcwACEIAABCAAAQjoqACCmo4ODMqCAAQgAAEIQAACCGo4ByAAAQhAAAIQgICOCiCo6ejAoCwIQAACEIAABCCAoIZzAAIQgAAEIAABCOioAIKajg4MyoIABBoukJKSoieTyaju3bsrSZKk6raQmJjI5fP5pJeXl0L7s2PHjum/9tprKpIklQ3vDXtAAAIQaHoBBLWmN0YPEIBAMwkcOnRosK2trVilUiUHBATI6nYbHx/fR6FQmBYVFZ0LDQ2t/dmePXtGe3l5ZXl5ed0mSVLVTGWiGwhAAAL1FkBQqzcVNoQABJpaIC4ujiMWi+lZMa5cLqf8/Pyqz5w5w3NxcaFqamqkoaGhqiNHjgiysrL4xsbG1RkZGbLw8HD11q1bjWpqajiPHj3a6OHhkWNhYfEjl8sV375926BPnz6y8+fPS62srH6pqqrqwGazJ3311VdF9LHMnTv3gr+//7GampqfXV1dOdevX+cFBARI6JAXGxvLFolEJiqVihUYGCjy9vaWx8bGmmRnZ3M7duwoHTVqlLSpPdA+BCAAAQQ1nAMQgIDOCFy7dq1jUlJSMIvFcqEoSqlWq6/V1NR019fXVxkaGu4yNDQsLi4uHldZWRkkEAgSTExM9nM4nOrCwsKP9fX1rW/evDnI19f3gK2t7VapVDokLy9vsJmZ2Q1zc/Oo4uLiL8VicScWizVl1qxZxfRBf/PNN+cCAwOPcLncmNzc3PcLCgq62dnZHe3YseNeoVDoXlxcPFepVOoNHz78p2vXrmVXVlZ+o1AorDw9PQ8PHjx4n87AoRAIQKDVCiCotdqhxYFBgHkCu3bteismJmaBk5NTkkQi6cLhcJxcXV1PPXjwoLOjo+MvPj4+hmfPnp3o6Oh47+HDh13bt2//g729vWdSUtKgTp06XTp06NDY0aNHr3VyciKuXr06zdPT8+rff/89tF+/fuGmpqZOubm5nUmS/Egb1L788ssLgwYN2l1aWmqxf//+iQEBAX/Gx8eP/+STT8ZfunRpcVVVlaO/v/8f3t7eB5KTk8edOHFi5qhRo1ba29unBAUF7WGeMCqGAASYJoCgxrQRQ70QaMUC27dvfzctLW2CRCL5ycjIqL+enl4fDoezID09faqfn195WlpaQLt27c56enr+dvLkyS/t7OysU1NTe3p7ey/t27fvgU2bNkUEBARcv3Xr1liRSOTWsWPHY1euXOnau3fvE9bW1qqysrKOFEV9rA1q//nPfy7069fv0IkTJz4cPHjwOjs7u81HjhzZ7+DgkC+Xy0UpKSmDAwIC9t6/fz+qW7duo/bs2fPJkCFDTqSlpf3+/fffP3j6gYVWPDQ4NAhAoIUEENRaCB7dQgAC/yuwZcuWiYWFhaHV1dWrORxOiKGhoSefz/8+NTX1086dO5dlZ2d7mpmZPeDz+TsePnw4w9HRsSYjI6O7lZXVbktLS3o27NeQkJBzqampA/T09Ix79uy51cjIKNfe3j7x7NmzsyQSiSdBEB9/+eWXJXTvc+bM+XvAgAF74+Li3nZzczulUqki8vLyomxsbO66ubktsbGxGbB169ZV9vb2DyZOnPhGbm5uj/j4+NmpqamdYmJifEmSfOKBBYwpBCAAgcYWQFBrbFG0BwEIvLTAtm3bxqWlpY2RSqXreTxesKWlpYdAIFh969atKZ6enqVubm7pu3fvnujs7FydmZlp6eLiEu7n52dPz4h16NDh7uHDh/uOHDlyQ8+ePfN37tw5p1u3bvfYbLbCy8srIicnZ0hRUZGnTCb7ev78+aV0kbNmzdo7bNiwAzweT7Fx48b53bt3T6Zn4D777LOpIpGob0VFhcPdu3d7m5iYPHzttdf2Xr9+fYhUKuUlJCS4bd++/XWSJOUvfbDYEQIQgEA9BBDU6oGETSAAgeYRePjwoZNIJHJUq9Vp9E37fD7fyMjI6IFQKGxnZmamlMvl6SUlJd2zsrL6Ojk5JXTt2vWKvb29NDY29nWlUmlnbGyc7+zsnMpmszPKy8u7JSUl9TcwMJC6ubnF2tjYGMlkMmMej3ebfoKTPqLLly/3tbS0LHB3d888fvz40Hv37vXq37//kSNHjiSFhIQEJiUlDbS1tc19++23tz548MD9+PHjY+iHF0aNGvWHq6trfvOooBcIQKAtCyCoteXRx7FDAAIQgAAEIKDTAghqOj08KA4CEIAABCAAgbYs0GaCGkVR5OLFiy3+/yZlYwMDg9pXy9TU1NSOPYfDeeJVM9oT4unvK5XKF3rR2+jr6z8+p1Qq1RP7sNnsJ/p+Xv/1PTHrU9ez2vq34/6346/bhkz233uoX9TOvx0Hl8t9pnt9j/tZ29Wt61XaaYl9+Xx+s3WrUCheeC7XLabuOfZ0nS86/7Q/r/u5oNumPxv097SfQzab/URN9M+f9XnRtqP9bGm3qVsv3eZTn8MnzrW6/Wr3q/u96upqgsfj/et4KJVKSrt93f3ov6tUqnqd19rPzbP8tD9TKBT1aosutLE+T03xGWqs2prtA4KOXlqgob9b6nbU0N+Bz+qLbkN7DovFYnL8+PF5/v7+ipc+IB3YsUG/rHWg3pcugaIoblhY2GSlUtmDz+fXrkquVqkJkiApkqQogmDV/qlWEwT9yD39PzWhfqI/kqI0XiyCDn4E658fkyRJqtXq2p/Rf6e/6J9r/9Q28s+36b4Iev/aPrT/ZrFYT3xfu4+2HW37/wZA91X3Z7X1PeOr7nICdfvW/r32uGmEf46ltqan/6R/Xvd7T2+vPb663ddtt26bT2/znOOr13+wtLW89InSgjs+PYaNWcqzzgft91gszfms6ZD+Pv09zTjWnkdPf09bq/b8rHu+Puszof2eth06ZNF90OGM/ru2FvpP+n8cDoegx1Jbh1KppLet/dioVCo6lNT+XPtFb6f9N/13bVCj96PbonekwxUdgOjt9PX1KblcXrsP/XN6O20b9J9P90FvQ29fpx+K/szSX/TP6EBFf7TpoFY3XGk/109/Zur+Dnjqc/vEZ077uaz7O6RuW3U/a08vFfIyS4c83d+LfofU9xytT7vPa+tljuVFtenS7wrtef6imuv781c9tobU8/Tvlpf5PVb3d9HTv0vq/h56+vi1v0/q7k/3T/8/S2q1Wk8ikdhPnz59ubu7e0597XRxuzYT1IqKigy3bt06WS6XF0+ZMuVP+j8QdnZ2RH7+P/cD29nZ1f6CFAqFDRonR0fHx9vn5+c/01Pbj7aPZ/VD/0fE1dX18TlK5yPtP4RC4eO/a/vT1lm3/4YU3pDjdHR0rFdIakj/rXXbumPV2o7xZc81rcOzPh8sFuuJz4yNjQ1RXFz8P58jtVpdew7+28/rWtPb1m1Xu29jj0d92q37mW+M/hvyuW2M/tAGBBoioEP/raA2btxoKZVKPw4JCdnTrVu3mw05Dl3btk0FtW3btr0jkUjyw8LCjtIDQb/Lb9y4cZp5scYbmrt379bb1cvL61khiJ5tUzZeRWgJAhCAAAQg0HYE1q5da0UQxEf0U9xdunS5zeQjr3egYPJB0rUXFxcbbdu27V2xWJwXFhZ2hA5pgwYNMpTL5Y9vKNPeuyYWi2sPV/tv7bHTU6oSiUR7SfNxwDIwMCAkEkntZvQPn/73v9nVXjepcynU0NCQoPu2tbWlHj16JHZzc6tmujvqhwAEIAABCDS3wMqVK635fP604ODgQwhqza3/kv1pgtpEqVSau3DhwsMURRmWlJQY6evry2tqap5YtNLS0pIqLq59Z/PjLzqAWVpaEmVlZS8Mt/92jd7MzIwoLy8nzMzMqLKystq2zc3NqZKSEoJum/6TDm76+vr0tXVDOzs7IX3720seMnaDAAQgAAEItEkBOqjxeLzpAQEBh7p3736LyQgvDB1MPri6tdNBLSYmZhId1BYsWHCooqLCjA5UxsbGoua+zEhRFCs5Odm4a9euVfR9j88yzsvLc7azs8tr7tpay3jjOCAAAQhAoO0KIKgxcOzpoLZ9+/bJYrGYnlE72FRBLS4uzvD69evOzs7OBePGjasgCIJ17tw5on///sSjR484rq6u9Jog7OTk5F52dnbJtra2kpSUFD0vLy9F3Seb6KD24MGDvJCQENyrxsDzDSVDAAIQgEDLCdBBTU9Pb3pgYCBm1FpuGBrWs2ZG7b2qqqrcsLCwA+Xl5ab0jJqJiUmVpqXahwruPqtZzTe9vAji4cN/nsZ0d69du0P59GPj8fHxPfbu3TvP1dX1kFAofGRqasrq0aOHkMfjcbOzs104HE4Oi8VK5XA4Q2xsbBIiIiJc/fz8jPLz8yW+vr43Q0NDaxcoy8/Pd7W1tc35txm3hh09toYABCAAAQi0HQHMqDFwrOmgFh0d/b5EIhFqg5parVYnCst5NxJudK6oElmz9QwJksOl5Cr6aiS79ijZhIpecI1g18Y4isUlObXXKtXyaoWNpcHlzyaMoS9PPr6PLC4ubtAvv6z9wcPD/ZRIJAoxMzNL9ff338HhcNqnpqaOUiqVIicnp28zMzPn9e7de9uuXbuWOzg4JMjl8s59+/b95vXXX0+iw1lBQYGbjY1NNoIaA082lAwBCEAAAi0qgKDWovwv1/mzglqJWq2++yCn/ZUrN94vrRB5k/oGBMnVoxRK9T+r1dZmMzVFEiqSRRD0/wiKoEgWQRIstVJtb2G6bHCPd+L9/cnHqx6npWV5bd8RvZDNIr7PyMhY5uPj80uPHj3uJiQkzDAwMHD5+++/h4WEhHyYmZk5OyAgYP3Bgwf/Y2tr+7aent7P3bp1O2NoaLg1JCSkOisrq52zszMd1HDp8+WGHHtBAAIQgEAbFdA89TmjT58+B/EwAUNOAm1Qo+9RCw8P359TWWnOlkhYhJ2dVFFZqS9nm3AIQ4KQignyn8U5/vni09lM82VkSBDVRQSLMCAIHkWo5dlEpbc3WfvEqGaFdio9Pd0jIirmZz099r6KsrLRCoXim/Hjx5vFxsZu7NChw8WLFy+OHjRo0Oe5ubnTevbsuTkhIWFadXX1ZCsrqx86dOhwy8zMbGNAQIAsJyfH3dHR8RGCGkNOMJQJAQhAAAI6I6CZUfu4f//+B3x8fPDUp86MzHMKoYNaVFTUB9XV1cKFCxfuz8vLszRms9kG1tblJPlP2HrZL/opzrKyMsPMTHOZo2Oh3oZNW2bx9Pl21VKRXKVS/Txp0iRq586dc83NzblpaWlGvXr12lBWVtbPy8vr/PXr1weSJLmRx+OFdu3a9VFRUdH50NBQeU5Ojoejo2MmgtrLjgr2gwAEIACBtiqgCWqf9O/ffz+CGkPOAs2M2hSZTEY/9bm3qqrAmsViswUCy9JGCGrc/Px8dx6Pl2dmZiain/QsKiqytLa2rqTf/U4/cJCZmcnT19en10arJEmSfjEgi763jaIo9rPuQysqKvKwsrKiZ9QY/TJZhpweKBMCEIAABFqRwG+//WatUqlmBgQE7McrpBgysJoZtY+kUmlOWFjYnsLCQhsWi8W2tLQsaYSgxi4sLPSkKKrQ1taWDn6vvEhtbm5uR3t7+wwENYacYCgTAhCAAAR0RmDNmjX0f+M/HTBgwN7OnTvjXZ86MzIvuPS5bdu26WKxmA5quwsKCqwNDQ3p1z2VvWoYou9Py8/P72hsbFxx7dq1ksZY+ywvL8+zvLw83dvb+5UuyzJhbFAjBCAAAQhAoDEF6KDGZrM/o1/KjqDWmLJN2Jbm0ufHEomEDmq78vPzrejXNdnZ2dH3qD3z7QANKaewsLAdh8ORm5ubF75q8KP7zc/P97a1tU171dm+hhwDtoUABCAAAQi0BgHNjNqsgQMH7vH29k5m8jG1qVdIRUZGzqRn1JYsWbKDfpiAHrjGCmrFxcX2LJYBSyotlcZfu+bEUirTQ0ND6z5A+sR5cuHCBWepVGpcWVmZSj888PRJJBQKfWUy2X0PDw/6TQb4ggAEIAABCECgngKaGbXPBwwYEIugVk+0lt6stLTUOCIiYqZUKs0OCwvbQc+okaQhaWNjSM+o0Tf314bWp9808HTdmu20AZdeb612+Y7KykpzkjRm3b17vVPsnt2fmFuaH+nRrdvtmzdvOvL5fLmnp+fNkpISx4cPHzp36NAhTy6XD0lJSfF1d3f/ValUXp0+ffoTDw0UFxd3s7S0TCFJEkGtpU8e9A8BCEAAAowSoIMah8P5PCQkBEGtqUcuLy9P8Oeff3bIyspyMzQ0zP7mm29u0cHqwoULZomJiV6FhYXWLi4uaTNmzLgnFAr11q1b500QBGfu3Lm36fdoaut7OqhV5edb0alMr/SGpTA91bO0pNCYyyEpHltNECoVoabfSFD7Rb+h4J+3FKgIFsEmWSTJYrGqWTxCYON0saOxZwbp768oKioyVCp5vLS0WwN+WfvLYv/u3U5zOGwuQRDdxGIxy87ObotIJBrAYrEcOnbsGJObmxt85cqVoD59+izo2LFjLL3IbV3L/Pz8Hra2tvSxIqg19UmG9iEAAQhAoFUJaGbUZgcFBcV27do1ickHp/OXPtevX99VLpdPkcvlHfT19fPs7e03jhs3LnHdunUDJBLJBIVC4WRiYpLm5OS0Vq1WG8THx88jCKLqk08++c7DwyNdOzgURfFXrFjxcU1NTf4/96ilWdkaGFCq3KTe+dlZ74sqy5y4JKXisCmCJJT0Crb09JompLHoVW/Jf/6PRU+hcRQsHimwcFzs5NLnFOnkJKMoSj83t8yqUlzc4cC+A9+5d3Bfd2j//nk9e/YUlZSUCOzs7M4VFxc7Ojg4GCkUipN2dnbt8vPzvTgczuTp06fnP30S5efn97S1tb2JoMbkjxdqhwAEIACBlhD48ccfbXk83uzg4ODdCGpNOAL0ZcYvvvhiDJ/PHxEYGHheKBS+KRKJrs+dO/en+fPnf0gQRIeOHTs+kslk4wwMDC4QBCF5+PDhOxRF3R8xYsSS3r17X6coirN//37nsrIy5/z8/NE1NTU3li1bFkPPqJHsarYBWUoqC4RuHEJtQHDZSoKoJgil5q1NHI7m6OjExiEIUkUSKjaLYKu5hFqPRRhZJxMOvfLphxHofioqKhyKysudd0bHrHJ0dD6enHw91MvLs9TGxqbQzc1tp0Qisbh79+7HZWVl5h4eHsdTU1O729nZfaVQKC49felTKBT2lslkSbhHrQlPMDQNAQhAAAKtUoAOanw+f05QUNAfCGpNOMT0orBz5swZo1ar+7zzzjvb79y586lQKCyePXv28nXr1k2jn+Ts37//jerq6nnV1dVmarW6NCcnx1KpVFa5uLgsnTFjxn56Ju3YsWMDKyoqBmVkZPiVl5dvX7169RZxYaENyTJkCywFr7yOGk1A11pSUuJO/339+g0z2rd3N6isLBcLBAJPY2PjGltb2y01NTV+QqEwoLS0NN/NzW1fcnLy+z169DjP5XKjhw4d+vgyLd1Gbm5uX7lcft3Nze2JS6JNyI2mIQABCEAAAq1CQDOjNjc4OHgXgloTD2lYWNgQgiAmcDicfENDw/ZcLve+qanp0aKioq5FRUV9BQKB2MrKir4seqegoECcnp7eQyAQ2Lm5uS2fO3fuTnqm6/Lly64ikcj95s2bo0Ui0ZVly5ZFFxdL7NlsFqeysqCoscIQvaQGj8eTVFRUEzJZua2BgcGDvLw8L4FAoG9hYXFTJpPZ5uXlOdja2t7o0KFDaVJSkqeBgQG3Q4cOd59e0iMnJ6e/o6PjVZIkZU1MjOYhAAEIQAACrUpAG9T69ev3h6+v7w0mH5zO36O2b98+l4KCgrcKCwt9jIyMkjt16pRVWVlJGBsbC9PT08dWVlY6mZqanh06dOhBT0/P0mXLlg20srLy8PX1PdmrV69M7eBQFMVbsWLFp3K5PG/RokU7hcJSR0NDtp6JiQl96bJRwpCwWNSBo1LqKWzM0p1esc3c3NzB9vb28SRJSpl8gqF2CEAAAhCAQHMLaC59fkHPqCGoNYN+enq6iUqlsrCwsCgRCoUqY2NjrpubW0VaWpqVXC43MTMzox8yqA00mndq0k9ZVtd9lVNZWZlJVFTUZ2Kx+NGiRYu2l5SUOBCEnpGeHlFiZGRE7/t4yQ36SiZBEOqHxEPCnXCvXX5D8726f/7PkWcXVTqzDQTGKiU3y9mEqK1HKBSyHB0dnxmI8/Pz6XXc6NdNafugt2NVVlbqKxSKALFYfKaxZvuaYZjQBQQgAAEIQEAnBBDUdGIYGlZEeXm5aXR09KcSieTRt99+u53+t0rFtlUoJCw2m60gSXrdDZLU09Ojqqur1Xp6aiVF6aspHo/iURQllUrVPB6PfmhATW8nlUpJPp9f+2+6EpGIIMrVare76Zm97C2Mrng5mNFvKGApFAoum83m6hFG9PvZCTkhrw1tenoEVVNDvxuBUunp6alrampIHo/HUiqVXLVaLaD3tbCwuN4Yb01omBS2hgAEIAABCDBbAEGNgeNHB7PIyMhPpVJp5oIFC3bQN/9XVlbSM3UGdCiqqampDWr0oanVajUdwHg8HiWTyQj6T/rf9JdAIKCDWW1QU/H5KgNNUKuoqKBEHDPPw8dOfe/mYLVmcI/uCQQhpVgsOYfNNuDUVNaQBK8uXDVBUfq1SY3+4vP5BF0D/aJ4uh6VSpVra2tLz8ppZ9sYqI6SIQABCEAAAs0vsH79eluVSvVl3759d3Xv3v1681fQeD3q/D1qjXWodFCj30xAX/qk30zQWO3WbSeznHJd99umfe5uTj+NChx+wMmpce59a4pa0SYEIAABCECgtQrQQY2iqC/79OmDoMaUQdbMqH1SVVWV1VRBrYiiDFet2HSqU8cOhzt18NgU4O1UxhQf1AkBCEAAAhBoLQKaGbWv+vbtuxMzagwZVW1Q0zxMsLMpyqYvpy5dt+uovYtDrqmNafjY3r7CpugHbUIAAhCAAAQg8O8CP//8sx2bzaYvfSKoMeVE0TxM8IlIJKKf+mySoEZbbNx54ic5h+yqUrM+nfPO4HtM8UGdEIAABCAAgdYiQAc1Fov1VUhIyI4uXbrgHjUmDGxzzKjRDkcv3g69dPvOtyq16sPln0xIJEn61aD4ggAEIAABCECguQQ0M2pf9+/ffzuCWnOpv2I/zRXU0rKqvH7ZE7vbxsbm2zETR5zwJkn5K5aO3SEAAQhAAAIQaIAAHdS4XO7XwcHBCGoNcGvRTZsrqJVSlHH4zzGnOnbquN/Vu+PmkS6m5S164OgcAhCAAAQg0MYE6KDG4XD+Q8+o+fj4JDL58NvU8hyRkZGfNOXDBPSJQFEUOe/3wwds7KwrTIwMF07p55PD5BMEtUMAAhCAAASYJqC59PlNSEhIDIIaQ0avuWbUaI5fjl4LL68UhdSoaz5ePnH4XYYQoUwIQAACEIBAqxDQXPr8pl+/fghqTBlROqhFRUV9TD/1GRYWtqsp696XlD/i7yuXf+CyWB+unDY6AQ8UNKU22oYABCAAAQg8KaC59DkvMDAwxs/P7xqTfdrapc8ZmgVvmzSoxRdWt4+M2XvAw9l2Sc8e7f8McXOrZvJJgtohAAEIQAACTBJAUGPSaGlq1Vz6nKG5R+2PpjyEHIriL12zJ86vo/0xVxezX4d5e+MNBU0JjrYhAAEIQAACdQRWrFhhLxAI6Bm1bZhRY8ip0ZxBjSb5JuKvWHszjlKfzf1m+utB2QxhQpkQgAAEIAABxgvQQY3P588fMGBAdOfOnXHpkwkjqnkzwXSRSJS1aNGiJp1Roz02Hk9eUFic+5qipubDpR+NwRsKmHCSoEYIQAACEGgVAtqgFhwcvK1r164JTD6oNnWPWnR0dLMFtT+v5405d+3KMjWlfnf1x28lMfkkQe0QgAAEIAABJgloLn1+GxQUFI2gxpCRa+5LnwnplT2iDp+IsbO2+HTBuwPPkSSpZAgVyoQABCAAAQgwWgBBjYHD19xB7WEp5bRiS8zRLj7ePwd37xbra0tKGMiGkiEAAQhAAAKME9Bc+lwQHBwchRk1hgxfcwe1TIriLf9p58WuXXyOtvN0+WWYkwme/GTIuYIyIQABCECA2QLr1q2z//8rWQvoS5++vr5XmXw0beoetcjIyGZZnkN7Qny1+c84Jwf7bC7PYP7HAzvmMvlEQe0QgAAEIAABpgggqDFlpOrU2dwzanTXK/dfjVIo5M4qivXRwnf6pjOQDSVDAAIQgAAEGCdABzWCIBbSlz4xo8aQ4WuJoPb72ftfZzzK/EClVLy1YtrrKQyhQpkQgAAEIAABRgsgqDFw+CoqKszoS59VVVWZzbGOGk30Z0rx66fOnF3D4ZDjVn087gbe+cnAEwclQwACEIAA4wTooEZR1KJ+/fpFYkaNIcPXEkEtoUjeNXrbrt3tnR0+nzNu4BmSJBUM4UKZEIAABCAAAcYKaO5RWxQUFISgxpRR1AY1kUj0KCwsrElfyq41eVhFWa/ZGHmmq4/nLz269t6FJTqYcragTghAAAIQYLKANqiFhIREent746lPJgxmSwQ1iqI4X/wck+Dj1eFPOyeHNcO8nbBEBxNOFtQIAQhAAAKMFkBQY+Dw0UEtIiLiY/oeteaaUaOZwjbtOW5jb1ukr28wb+qQbnkMpEPJEIAABCAAAUYJrF692oHL5S4aMGBABGbUGDJ0mhm1TzQPE+xsrrI37Du7tkot91Khr/OUAAAgAElEQVSzONPmjR2U0Vz9oh8IQAACEIBAWxVAUGPgyOfk5Jjv3bu3dkZt0aJFzRbUDsff+eTy/fufyRXqsT/NCL3LQDqUDAEIQAACEGCUAIIao4brn2LpoLZv375PKisr6UufO5rrEOLvZQ/5469zG/mGgtAVU8ZexxIdzSWPfiAAAQhAoK0KIKgxcORbKqilltR4rvx918FOnu5feXr1PTncg6xhIB9KhgAEIAABCDBGAMtzMGao/luo5tLnTM2lz+3NdQjFFGX07Y+74v26+W62d7KOHt3Jqqq5+kY/EIAABCAAgbYogAVvGTjqdFDbs2fPp2KxOGPRokXNFtQoiiLnrj90uUMH92sWlhZLQrvZFTOQDyVDAAIQgAAEGCOAoMaYoXpyRm3fvn2fikSiZg1qdAVLt5/byRfoWbA5eh/Nft0/m4F8KBkCEIAABCDAGAEENcYM1f9c+vysqqoqvTln1OgKIk7enpeVmzWFVFCjwqePus9APpQMAQhAAAIQYIwAghpjhup/gxo9oxYWFhbTnIfwF/1y9tOn1/EMuG8smTo2GU9+Nqc++oIABCAAgbYmgKDGwBHXPEzwWUsEtZTSGu/NEdsPenZy/zxoZPBpb5KUM5AQJUMAAhCAAAQYIYCgxohherJIzfIcLXKPWkoRZfjb1t+u+HfzXe/i6BET4m0tZiAhSoYABCAAAQgwQgBBjRHDpDtBjX7y85s1EYkdO3W4aGXF/26Uv38JAwlRMgQgAAEIQIARAghqjBim/w1qe/fubfZ11LRVrN52cK++kbEJQbKnzHyjXw4DCVEyBCAAAQhAgBECCGqMGKYni6Rfyh4VFTWzuV8hpa1i96mrYfdzhB9UKxVDlk97J5WBhCgZAhCAAAQgwAgBBDVGDNP/BrWIiIjaGbXmfNentor4O+lj956J/8VQX2/Ekulv38KTnww8iVAyBCAAAQgwQkD7rs/g4OAIX1/fq4wo+l+KJJlcfENqp2fUWjKoZZSLfVdu2X3Ay8fz4wHOfeK8vfHkZ0PGD9tCAAIQgAAE6iuAl7LXV0qHtmvpoEa/83PByqiEHj26r+nh6bPd15aU6BAPSoEABCAAAQi0GgEENQYOZUsHtdp3fm7Ye7uTZ6czPAOzJe/1cixlICNKhgAEIAABCOi8AB3UOBxO2MCBA7d6e3vj0qfOjxhBEC0d1Gij8O1nTpqZmihZeoYffTakUx4T3FAjBCAAAQhAgGkCCGpMGzGCILKyssz27ds3UyqVZi5YsGBHSxzCxlO31+bmFQxRqGqG/zBlZEZL1IA+IQABCEAAAq1dAEGNgSNMz6ht3ryZfil7xnfffbe9JQ4hNiH74+vXksIUlCp49adjsERHSwwC+oQABCAAgVYvoAlq4f369dvq6+t7hckH3Gae+qRfIRUbG/tZZWVlxpIlS5r1pezaE+TMw6oBhw4fiXa1sRk7590BiSRJqpl88qB2CEAAAhCAgC4KIKg186iUlpYakyRpqlQqy6yt//ueTDp8kSQpcHBwKCIIgszNzXUhSdLAwMDgkampaXndMoVCocXevXtniUSi9EWLFm1r5kOo7e52BdV+/YbIv3p17Ty752s9TuLl7C0xCugTAhCAAARauwAd1Nhs9uL+/fv/jhm1Jh7t48ePd7x79+7MrKysEHNz8wvvvffej25ubo9iYmICsrOz5xYVFXmZm5vvHzt27PFr166Nz8rKGikQCG76+/v/OGDAgHhteZWVlebbt2+vnVGbP39+i8yopVGU/i8/RCb37t7lFysbx5ihvrZYoqOJzx80DwEIQAACbU8AQa0Zx3zOnDmj+Hz+8J49e54rKioaUVJScmvSpEnrf/vttylVVVVu7u7uD9ls9lt8Pn+Xr69v/I0bN2bX1NSEGBgY/DBlypRIbakURRmsWrVqllQqFYaFhbVIUKNrmffrH3c6tnM+ZWlkuGRkUJcnZv2akRVdQQACEIAABFqtgObS5xJ6Rq1Lly6XmXygOn2PWlxcHOfYsWNjq6uru0+ZMmXL9evXZ2ZnZ0s/+OCDH3fu3PlRcXGxwYABA+JKSkpmlZeXxzs7O9+8devWYnpA+vbtGz5s2LDTxcXFRn/++eekvLy8yWVlZY4KhWL52rVr17fUoK3aceKIgMelKBVr2szQkIKWqgP9QgACEIAABFqrAIJaM47s7NmzxxgbG7/Rt2/fc5mZmSPkcnnahx9++OvSpUtHK5VKdx8fn0cSiWSssbHxH3379t2VlJQUeP/+/U/z8vJOrl27djVFUZx79+65iUQi3ytXrrxZWFh4dvny5Vub8RCe6Or3Q+d+qpBIhxIUNeLLCSOyWqoO9AsBCEAAAhBorQKaS5/fhYSEbMGMWhOP8okTJ9xv3749Mz8/f6itre1ZFxeXG2KxWM/FxSUlISFhallZWU97e/s99M2C9+/fn1RQUNDLxMQkwcfHZ9XQoUOv0+VRFMWqqKgw3rJly6dSqfRReHh4iyzPQddy8kbalLhL15aopPJ+K79+P72J+dA8BCAAAQhAoM0JaINacHDw735+fpeYDKDTlz5p2PDwcFb37t15JSUlegRBVNvY2FB8Pp8sLi5WEATBl0gkHAMDA+m4cePUCQkJJrm5uezKykrR+++/L6+7/AW9jtrWrVs/raqqymzJoHY9Iy8o5tCZnW6uDm/MeiMkCUt0MPnjg9ohAAEIQEAXBRDUdHFUXlCTrgS1jHKZy8pNf8T59fCd2dfW74y3NylnICdKhgAEIAABCOisgOYetaVBQUFbMKOms8P0ZGHl5eWmERERMysrKx8tWbKkRV4hpbkMy/3oh+g7vXsHrO7a0SPG356UMoQQZUIAAhCAAAQYIYCgxohh0s2gRlc1a92+G17eXnE2ZrbfvelnVsFATpQMAQhAAAIQ0FmBFStWOAoEgqWBgYH0jNrjNVV1tuDnFKbz96g1FqquzKjRx7Nk1/mDAkMDitLjTv9qqC/9VgV8QQACEIAABCDQSAIIao0E2ZzN6FJQ23D27o95eUVDKHnNqGVThuY0pwP6ggAEIAABCLR2AQQ1Bo6wLgW1XTdyp1xLSFyglqkHrJnz5iMGcqJkCEAAAhCAgM4KIKjp7ND8e2F0UIuKipopEokehYWFtdjDBHSF8dmy4D2xsbs8nO1GfDJu8C0s0cHAEwolQwACEICAzgogqOns0DAjqN2qoNpFbNwcF+Dn/0E7i24X/P1Jek04fEEAAhCAAAQg0AgCCGqNgNjcTejSjBpFUfpzVmxJCQzoGd7dyXevmxtZ3dwe6A8CEIAABCDQWgUQ1Bg4snRQi4yMrH0zQUtf+qT55q2OuNXVx3efkZHxz8N7e4gYSIqSIQABCEAAAjopgKCmk8Py/KJ0Lagt+33PMRtrq1KugD/7vUG9ShlIipIhAAEIQAACOimAoKaTw/LioKYrDxPQlW7ed3pjVXW1N0tdEzpn0th8BpKiZAhAAAIQgIBOCtBBjc/nLwsODt7StWvXizpZZD2LalML3upSUDty+dbcazfvTVOp1IOXzRyPtdTqecJiMwhAAAIQgMCLBBDUXiSkgz/XrqMmkUgyFy1atLOlS7x0L2vk/lMXNpibmA2aN3l4GkmSVEvXhP4hAAEIQAACrUFg7dq1jiRJLqNfyo4ZNYaMqOYetU/EYvEjXQhq6WVin1W/7Tzu28V73PSRAQkkSaoYQokyIQABCEAAAjotgKCm08Pz7OI0y3N8rFnwdldLH0JWBWW2dP2WpOCg3rO7Bfkc8yZJeUvXhP4hAAEIQAACrUEAQY2Bo6iZUZuhmVH7o6UPgaIo9qerou8H9Om7wdLIaPNQX1tJS9eE/iEAAQhAAAKtQQBBjYGjSAe16Ojo6SKRKGvRokUtHtRownmbDp1r197jDofNX/BBiFsFA1lRMgQgAAEIQEDnBBDUdG5IXlyQ5tLnNDqohYWF7X7xHk2/xYrd53ay9fnGBJv9/pej/Euavkf0AAEIQAACEGj9AghqDBzjsrIyk6ioqGlVVVXZuhLUtpxJCX+ULRzFJfRGhH8QUsBAVpQMAQhAAAIQ0DkBBDWdG5IXF0QHtejo6I/ooLZo0aLYF+/R9FscuVU84cz5i+H6euyBK6a/nt30PaIHCEAAAhCAQOsXQFBj4BhrZtQ+1Myo7dGFQ7icI++1ffe+g507OQ+eMSLgLkmSal2oCzVAAAIQgAAEmCyAoMbA0aODWmRk5FSpVJq9cOHCvbpwCJliyvaHNVsT+vXuPrWDaddz/v6kQhfqQg0QgAAEIAABJgsgqDFw9DRB7QOxWJwTFha2TxcOIZGiuDtWx9wJ6O73K8/QYusof3upLtSFGiAAAQhAAAJMFkBQY+DolZaWGkdHR38gkUhyFi5cuF9XDmHJ7/v/srO1zTTR1/s6dLB/pa7UhTogAAEIQAACTBVAUGPgyNFBLSoq6n3NjNoBXTmEjYfO/1pWKeso5yjGh787Ckt06MrAoA4IQAACEGCsAB3UCIL4Pjg4eDPe9cmQYaSDWmRk5HsymYyeUTuoK2Ufvnp/6oXrd+aSKu7gHz8bnacrdaEOCEAAAhCAAFMFENQYOHKaS5+TJRKJUJeCWmJmSa+IA2cOe7g696+81ftBeDie/GTg6YWSIQABCEBAhwQQ1HRoMOpbiubS5ySxWCwMCws7VN/9mnq7jELK5vvoXdcD+/ae0lnfLQ5Pfja1ONqHAAQgAIHWLoCgxsAR1syoTayqqsrVpaBGURR32k97bgX06rXRwNV5c6gTKWMgL0qGAAQgAAEI6IwAgprODEX9CykuLjbatm3bRKlUmrtw4cLD9d+z6becH3XmmJWlRQ6bZfDVrOEeoqbvET1AAAIQgAAEWq8AghoDx1aXg9qqI4mrpOLqLjJ59fjl7w0qZSAvSoYABCAAAQjojACCms4MRf0LoYNaTEzMBM2lzyP137Ppt9x1RTjp6rWEeVxD/QErPxiBl7M3PTl6gAAEIACBViygDWoDBw7c7O3tfZHJh0oyufiG1E4Htejo6AkSiYS+R02ngtqlR3K/iJ07T/p1cutXfCsYT342ZGCxLQQgAAEIQOApAQQ1Bp4STRnUKIpiCYVCfUdHRzlJkqqG8tyjKIs1y7cmDwjs/WFokPcZkiSVDW0D20MAAhCAAAQg8I+A5s0EywcMGLAJM2oMOSuaNKhV5pjfS7nXT4+jn9i+R7CQJEmqISz0Oz93r92V2M3He6utm/HmEDe36obsj20hAAEIQAACEPivAIIaA8+GJg1qhfe7XLpyNVqPJ5jvr2d5igwJafCM2LLIw4ctzczyOCT51dTRgVUMJEbJEIAABCAAAZ0QQFDTiWFoWBFNGtSK7nqcOXZ0l4Gp2eLeo7ueIEl/RcOqI4hf9//1Q5VU0Z2nEIyb80FIRUP3x/YQgAAEIAABCPwjgKDGwDOhKZ/6pEouOST+9fc+gZnlT17D+h0mSY+ahhIduZ789rnLdxcbGfOCwyePKWro/tgeAhCAAAQgAAEENcaeA9qgRi94u2DBgkZ96pMqiLdOOn36kLGl42/tu7y2l7S3lzYU6npOTpfNf5w6061Lp6D8y31S8c7PhgpiewhAAAIQgACCGmPPgaZc8JYSXrW4df7EETP79tucOvvvIK06NfgeM6FIZLF4w76b/QODp9n3bfdXCJ78ZOy5hsIhAAEIQKBlBXDps2X9X6p3zYzapKZ41yeVGWd65/L5oxZOnfbZde4VQZq5NfgeM4qiOJ/9uvuGn49fFIvS2/BBCJ78fKmBxk4QgAAEINDmBRDUmuAUoNciIwiCTZJkg2/Er085mhm1yTKZTLhgwYJD9dmnvttQxReN7p8+fdzUyeOkgVXH34w7+pfUd9+62y2MOXbY1NSygCeTzJ0ZGiJ+mTawDwQgAAEIQKCtCyCoNdIZEBcXZ8hiseykUqkiISGhY3l5Oee9996L9/Pza/CM1ItKKi0tNY6Ojp4skUiECxcuPPii7Rvyc4rK4afu3nrSxLFDvKF9uzWG7XoXNmR/7bZrTyZ+V1xc0keuxx67InRw5cu0gX0gAAEIQAACbV0AQa2RzoCdO3d6czic9+RyuSwzM7O/WCwu79ev36bhw4cfb6QuHjdDB7Vt27a9JxKJhGFhYQcas32KSuSm7v7ztLF9h5vG1s4/GHQKzHuZ9velCN86H3fxBwOBcZ/lU4YXv0wb2AcCEIAABCDQ1gUQ1BrpDPjtt986K5XKb6VSqZ2FhUWqlZVVIf1U5vjx4zc2UhdPBLXIyMgPZDJZzsKFC/c3ZvsUFc56EEueNbV3f2hs6rhY4NMv52Xajy+o6hwVE3s+wN+3b9b57njy82UQsQ8EIAABCLR5AQS1RjoFsrKyzM6fPz80MzOzc2BgYFZpaamRvb3934GBgYmN1MXTQW2qRCLJDgsL29fY7d+P/S7O1M41X9/Scr6Z52uP6rZPpaToEV5eihe9Wop+5+fqVb/fGhncd5pxT8+TePKzsUcJ7UEAAhCAQFsQQFBrpFHetWuXk7GxcR+SJOUZGRkTJRKJga+v77fDhg270UhdPG4mPT3d5ODBg1OlUmn2woUL9zZ2+/f3Lo8ztnGsEPAtvjT1H56ubZ+qyDLLvBE3WE9gdMmh15g8kiTV/9Z3HEVxDq3fdr1nZ99oUweD9cM9Gr5wbmMfF9qDAAQgAAEIME0AQa2RRiwmJqabWCyeX15eTvJ4PGd9fX2JmZnZ0XfffXdlI3XxuJmysjKTqKioD6uqqugZtT2N3f79/T+dNba0ruHqG3xu1WtM6uOgVny3241TByKtHawXOzq7HyPdQp77wvWl2w4cNDY0K6oR18z5avJQSWPXifYgAAEIQAACrV0AQa2RRvjQoUP2GRkZH1VWVvbt3bv3GQ6HU15YWFgyYcKERr2HjC6XDmq///77R/Slz8WLF8c20iE8bib1z1//EhgZ67H09D627/POPe0PFFlXAi/t2Rjt7uO90d7CZTPpH/rcpzkjT14ISxOWhehJql4PnzVR1Nh1oj0IQAACEIBAaxdAUGukEc7MzOQlJCQMKCoq+lCpVApNTU2Thw0bdsTOzu6JJx7j4uIs9fX17Xg8XkG3bt1qf0ZRFHns2DEbgUBg6ujomMfhcOTZ2dlOarXawNraOtvb27usbpmaoDZdLBZnLVmyZHcjHcLjZh6c2PSngKdvxeWyptr2nXzn8Yxa6tHBV/Zs2tzBxyfO3NpqHtl79nOX7jh9O33kgbPX1luZmfUInzwU7/xs7IFCexCAAAQg0OoFENQaaYijo6M71NTUfFlUVOQikUgq7OzsTK2trde88847j5fn2LRpkzNBEG9XV1f76+npXfH19Y0NCAjIXbduXScWi/WOQqFwViqVpwYPHvwgIyNjaElJiRdFUfHOzs6Hhg0blq8tlV6eIzIycoZYLM4ODw//o5EO4b8zaqcj9vBZVAeSVL3nGDItWfuDmuvb3079a/sqJ2fnQn0j43H811dlPq/ve8XVHVZv238lOLB3SHpPt9vhz7mnrbGPAe1BAAIQgAAEWoMAglojjeLmzZt7UBT1/f+vpZbJYrHSqqur3zY2Nt4xYcKEn7WzZkuXLh2lVCpnUhRVbGxsbG5mZhY7ZcqUncuXL39PJpO9RZJkpYGBAenh4XFcLBYr8vLyRurr65tZWVn9PHHixNrAR7+eqaioyCImJuYjkUiUvmTJkl2NdAiPm3l4ZlukPiHvySJUkxwGTn/8MET1la2zS28cm8cXGHD0zKxDDF5feft5T38WF1NG82P+eBASFPyFnb/9Hjz52dgjhfYgAAEIQKC1CyCoNcIIX7x40YjFYgVkZGRMTk9PH0iSZBmXyy0aOHDgVz179rymCVjsOXPmhCoUij5Tpkz5PTk5eU5WVlb5559/Hr5mzZppJSUlJkOGDLlQWVk5UyQSnfHx8dmZkpIyValUdjQ3N980efLkqxRFcaOjo7tUVlYGlJSUhMhksiOrVq2KbIRDeKKJjL+3r2XXVA0hKeVE5yGfPV5epOT0uvXc8rSRMpnMhu/qNdY4aMgpkvSW/1v/9CXdr7Ycvdahfbvjjs7cpXjys7FHCu1BAAIQgEBrF9AGtaCgoE1du3a9yOTjJVuqePqtBCqV6qvKysr2paWl3tXV1ZS1tXX8sGHDvvT09Kx9apJ+/+e8efPGcTicN318fM6VlpaOVSgUGUOGDPlp9+7dwxUKRcd27do9qKmpGWRqanpWKBSKZTJZgLm5+fGRI0cecnNzq/7/GTu9DRs2+P9/kAsSi8WBNTU1+5siqAkv716mEBWMo+Sqie1GzU3QumYc/OGknTHJKy0p9jN28V5mZOm4kWz//NdDrTlw9ffqmmqzagODSeGj/KUtNUboFwIQgAAEIMBEAQS1Rhi1lStXuqnV6lClUsnj8Xh0oCL5fH5pQEDAKT8/v8cLxq5YsaInl8v9TF9f352iqDIbG5vLxsbG99PT02X0pU+CIBy4XO6Ddu3aJSUkJLxVU1PD6t27d0S7du3O+fr6Pr4Zv7y83HTr1q30PWqPmuIetYKEPfOkpTlTVArFJI/X/3NFEzTJ1L3LEhzszdKqykr78S0cErg8wUyDbuOf+4qp7efTpty8fetLks/p9ePU0VWNwI0mIAABCEAAAm1GgA5qBEF8HxwcvBkzak087Ddv3jRITEzsWVpa2sPCwiLZyMhIqFQqTbp37572119/9aiqqvJwdna+LJfLJQUFBf1kMhm3Xbt2D/39/a/7+Pg8fsKSfuqTfphAIpFkLVq0qNEfJii5sX9WZf6jT+U11e95jpl/WRPU2Pd2Lbpm387lDFUj9ZPUUB4UQQxyGvJ52vPY/n5Q2XP3gQMnuvt5+X4wpIfwRW80aOIhQPMQgAAEIAABRgkgqDFquP4ptqmDWunNw1PLsu//R1ktf99z3IJLtUGtNM045WjEBVt3jy0mRgbGGalps9VszsBOo/9z53nhK0NM2axaF3Fn1LDgcVVpSRdCQ0NVDCRHyRCAAAQgAIEWEUBQaxH2V+u0qddRq7p78u3ctKTvlEr5B53HLoqvDWplic73ju4+bu7i8Z2Nh0fB7bN/RRpZ23/gOqjzRZIMUf7bESVSFHfH6pi7/Xp2XePIl2/29/dXvNrRY28IQAACEIBA2xFAUGPgWNNBLSIiYjp96TMsLKzRF7yVpJ4emXXn6k+USvWh97hFF2qDmvCEb2rc2VgDW8e5Dr0DE1IO7/rbvp3HL2ZuLjGk7fNfD7U04vAxGzPDRw76TnOGD8c7Pxl4yqFkCEAAAhBoIQEEtRaCf5Vu6aC2bdu2aXRQ+/bbbxv9FVKyR+cHPLx2fj1BkB93fmvBefrSJpV5uF/axQsRPDOz951G9LmcvvtEsp2z2zmVnnG4sf+7Jc87nqgTiYvzhI9C5Cr9YeHTR+HJz1cZfOwLAQhAAAJtSgBBjYHDTQe16Ojoj+iXsi9atKjRg5pUGN8n7eKpLQSb/LzLW57nCGKcmri5881H9279rGKTY9qPW56UvX/hLSsrm0yKJZhuEDj1uU9+nr6V98aJ0yc3dHK06/xh6LAnXofFQH6UDAEIQAACEGg2AQS1ZqNuvI40DxPUvpS9KYIaVXjDN/nM/m0cvv5Xnd8IPEsQ/VXE9egZBZnpi2qUiuEu7yy/mXck7IaZkVk1yRGE8oOmZz/v6FLya7w3RERcGTlsaN9h3dye+zaDxlNCSxCAAAQgAAHmCyCoMXAM6aAWFRX1IT2jFhYWtqexD4EqTu6QfGrvHzxD40Wd2o/4i/DyUhDxm5aVlBRNUauJodZvLrxddHTxZUO+oTlbjz2UFzQn43k1pJdRJj9v/j1z+LChH7/m67SXJEk8+dnYg4b2IAABCECgVQogqDFwWDWXPqeKRKKcJglq5Xddko/v3Gtoafmj++DRRwjCtUZ+ek2UTFEdoFKSb5iP+s/dspPLT3FIsjNBCoJMXrCWGr0A8PyNe+94d+p0oJNR58X+/iSe/GTgeYeSIQABCECg+QUQ1Jrf/JV71Fz6nCqVSrMXLly495UbfKoBqjjbPvmvzQdNbWzXu3YO2kvYdJGWHfn+qJ6+vhlXjzVJv/+cdMn5NX/IxJIhhIrqbTV64YMX1bB6/8UYpbzaVCpjjwv/IKT6Rdvj5xCAAAQgAAEIEASCGgPPAs2lzykSiSSnSYJa1UPr5EMRhy3sHbY5+XbfTpj3qsrdE3bRzNyiTKDPm0kGTc+WX16/vqSoZCJFsHo61COo7bqUMfP69WtfiPQqOm+ePh1PfjLwvEPJEIAABCDQ/AIIas1v/so9aoOa5h61fa/c4NMzaiKhRdKR3/60cbTfZ+/qspVwHlHxaOe3V60d7G8KDLmLSP/p+arEzYuFWcJZakrRx+2t5fdfVMP5bFnwzp27jo4M7tZpVIBvHkGQ1Iv2wc8hAAEIQAACbV0AQY2BZ0BpaalxVFTUFLFYTN+j1vhBjSozubVj5XFbZ6cT1u5OGwi7kaKHOxZcsnZyOm5sbb2G9BxTSl3fOvtRRsYCuUId2PHdFwe15BLKYcOWiPsTRoSMiNvvdjE8nFQzkB4lQwACEIAABJpVgA5qJEkuCwwM3Ozn51f7tiCmfpFMLbyhddNBLTo6+gPNpc/9Dd3/RdtTVIHBvR0//2Xt5HTBwsnpZ8Kim+LB4Y1nrJzdoszt7SNJj+Ei6lbMBxn37/+gJrghHqHhd1/UJv0qqZ1rd2QH+PksURd02Rwaiic/X2SGn0MAAhCAAAQQ1Bh4DjR9UEvTf7hzyxlrF6cbxpaWPxC23Xl3juw4ZOHossKuY5f9pL2/lLq3Z0za7aRfuQamw12vSW+R4eEvnCFbFn3onJW5xT0qjzdr+nS885OBpx5KhgAEIACBZhZAUGtm8MboTnPp832ZTJazYMGCA43RZt02KCqWnbnrRpylk32akalVOGHrZXXnrwHQN1AAACAASURBVIM7jMys5rq81vM0SforqNT9gx8kXYvgWbiEugycnlCftdF+P3ZhRUFhRbDSQNYvPDRU3th1oz0IQAACEIBAaxNAUGPgiGqDmuYetUYPajRJxh/fnLeysykwNDX8RmnRvd29v49u4rD0JnrelyXQs2dUzsleKX/HxZo6dZriIOj8N+n/4hmyE8kZoUdPXdjQyd/ZdWZIiJiB9CgZAhCAAAQg0KwCCGrNyt04nTVHUMvc/e15a2uzKoExf7bMtEuP9MSLK9Ry9Ru+k769QR8FlXfK89aZU0dt3Lt+btPb9yRJer9whux2objL6s3br7wT+la3IR0sHtAve28cEbQCAQhAAAIQaJ0CCGoMHFc6qG3btu09kUgkDAsLa5IZtey9C85bmhtRfJ5gRplR+5FFDx98Ja9RvOb7ztf/BDXJRfvk/YfPO3Ts+a2VVffDpJvbCxexLaYoo29/jC4YPnzIxOTOdofCSTz5ycDTDyVDAAIQgEAzCiCoNSN2Y3XVHEEtd3/4eTNjngGfz34/j+Myvbq8PFSlUg7tMGJmcm1Qo+4bXY+JTHTw6L7c1rHPbtLJSfai46NfJfXV5j/TPTt1iDYqvLk0NDQU7/x8ERp+DgEIQAACbVpgxYoVjgKBYGlgYOAWLM/BkFOBDmqRkZHvSSSSJptRyzu0+LypgZ4NX6A3PktusZBUkV0IkhrtMuD9lH+CWhwnMebkbRdP//WEwCLK2rt+95wtib34pz6HUyMzk70dHhKiZAg5yoQABCAAAQi0iACCWouwv1qnmuU5JtNBbeHChQdfrbVn7118bPkZAUfpwRUIQtMq2KtMTWwoAz7vfVP/N9O1eyTuXHDXyd1vl7WZwy+kR29RferYcj5teeqD1DcqKZsum7FER33IsA0EIAABCLRhAQQ1Bg5+cwS10pMrjukTsm5svuDth8XqVVb2bg+MzS3/I+g4MFdLduOPJXcd23U+pW8gWGziPaysPpQHbpdMOn3m7IYu7dvZTB/lj3d+1gcN20AAAhCAQJsVQFBj4NA3R1ArP7Vqn55SFMw2NpyQKpQut3by+svGot1PZEf/Ei3ZrX0/3LVz8kjicfizjboNL64P5aVcRUD0zt1xH40Z7uHf3jy7PvtgGwhAAAIQgEBbFUBQY+DIN3VQo2/6rzr3yza2rHQkx8r8kwdppfMsXb0ieDYdIs3b+1dqyVL+XJNiYW5fwObpT7LqNjqvPpQPpJTD6rVR6VPfen1Aj/bml7FER33UsA0EIAABCLRVAQQ1Bo58Uwc1mkR24deN6qr88XrWVktSHxZ9ZGrjHmbfP+QQSf53GY7UE+uTBAJTNp9nMMKi5xs59aGkKIo7a/W2ipEhwVOH+LnuRlCrjxq2gQAEIACBtiqAoMbAkW+OoKa4smm5ovTRNK6VeURGdvlbLH2jD9xHtr9Akv9dUiPzzO+XSILjRChZwa5DJ2fWl3Lhpr33PNq3i8246Lc4PBxrqdXXDdtBAAIQgEDbE0BQY+CYFxcXG8XExNQuz9FUT31S1yO+luU/mMsxMTyZVywfpCbZb7Z7MzyhLtejv6OOK2TVPfTYej1dBk3JqC/lun1n9ssVlPIKq2z8HqylVl82bAcBCEAAAm1QAEGNgYNOB7Vt27ZNlkqluU0W1G7tmCbNubNQj693t7iK6KpUkCOc3wpPrMslvBgTIxFVva5kUd29h818WF/K3WdvLEl5KBzT2bTaF4ve1lcN20EAAhCAQFsUQFBj4Khrg5pYLKYXvD3UFIdA3d33dlla4nIDDqu6mmOoX0ORY2yGfXOzbl+liXtWFuTlTpPLSX+/tz5Pq28d55PS3z0Yd2PD4FFdbYZ7eNTUdz9sBwEIQAACEGhrAghqDBxxzaXPSVVVVblNFtQeHH6t8Hb8LwIOYUMaWt6hWNwpxgNmP6jLJUo+/J+cR2n/kStVvfze+rreQe32o9KAX/84GTf1ozfce1oI6vUQAgOHCSVDAAIQgAAEXlkAQe2VCZu/gWYJag+P9c1POLVZj1R1Elg57yH1jb7mB01/Yt0zyZ3j07IepiwjlOoArwYEtUcSid3SX/ZnTXz3nX79XbmXm18QPUIAAhCAAASYIYCgxoxxeqJKOqht3759olgspu9RO9wUh0DlnPLJOhO7nUNRXcxdO67gO7r8RHqEPrGorfT+2dDMe4lrCT5noNfQOXfru9QGRVGcGat2iYcPHzZ1tLf5jqaoH21CAAIQgAAEWoMAghoDR1EzozaBfphgwYIFR5riEKjM467pJ2P2sQhWNzM3n89N3d2iyfahjxe7pfusfnjxtcyb8b/zrUxHuQRNSybJ+i+1MWfjoQeeXl77pgV7fEu/470pjgFtQgACEIAABJgugKDGwBHUPEzwrlgszgsLC2uaoFZw0jp198Y/CZZeD2Nn91DbLoOOkG4h1XW5FLlJfVMvHfvDzNZ2vF1guyskGaKsL+fyvRcPUiRJzh8b8AZBkAhq9YXDdhCAAAQg0KYEENQYONzaoKZZnuPPpjgEqvyAaWpU5AmKa9iLZ2Y5wOXdwL/rLnZL90kV3PO5fy72iLmTyzTrgM5xJOmvqG8t26+kL09KujX+pxlvuBEkglp93bAdBCAAAQi0LQEENQaOt+YetfH0jNrChQubJqgVxRne37n2FMkz7cHSE/TtMGX91aepqLx053txUees3dvNtTC3OU56DK/3Uhtn0ysGxu7Zd/TLj6Z4uFuQePKTgechSoYABCAAgaYXQFBreuNG76GoqMgwJiamNqiFhYUdbfQO6NkyKo6X8utvZ/lmDp5sPn+g69jvb/xPUKPKTW9H/nDN0dMz3MxRsJ90CpXVt5bEPEqwfce2/D59un33dqDPqvruh+0gAAEIQAACbUkAQY2Bo00HtW3btr0jkUjymy6oJXLvbd5wzsDaxY7FE7zh9NpXt/43qCVyb0XsuuPk7bPWzNUuirQdKmkI59bDl9dn5eUMWzIjtH1D9sO2EIAABCAAgbYigKDGwJHWBjWZTEZf+jzWFIdAUbHs5K3x503s2+vzTI0m2Qd8cP9Z/aREfnnf2ct7l6G5zc+kx3BRQ2q5+qDQd/OOP65/9vkM364W+ikN2RfbQgACEIAABNqCAIIaA0eZDmrbt29/m55Ra7qgRrEuR8z/29LJQ8o3NPzEKSD0me/yfLDj6/uO7h3OCgyNF5DeoWUN4UykKO6+DX/cd3FxPjpjZN9ZDdkX20IAAhCAAATaggCCGgNHuTmCGs2SeGj9BTNr5yy+sel8e++gJ95KoGXLiP32vr2T8x19Af8T0ndyUUM598SnfHH23N8LN8yfYf3/q3XIG7o/tocABCAAAQi0ZgEENQaOruZhglCxWEzfo3a8qQ4h+/rxoXwTsxJLtk0K6eb2xBpq2j5zDoTft7SyLuIJ9N8hu03Na2gtN/KrrLZG7S4cHNDj/Tf6+W5r6P7YHgIQgAAEINCaBRDUGDi6zRXUqLQ0fcLdXUUQhOrfXg+Vd3jJHUMTMxaHbzBU0HNKg5fZoCiK/P144nd3kq58OG/qp+1tbckGPZDAwOFDyRCAAAQgAIF6CyCo1ZtKdzbUXPocV1VVVdCUM2r1OeKCI98l8gXGdhRHEGja76PM+uzz9DaRcUmmdxOuZXf09Fj74eshC16mDewDAQhAAAIQaI0CCGoMHFVdCmqiv1bGyVVqXxVXz99m0JyMl+XcE5c04a/z59d+Mftz/06m5EsFvpftG/tBAAIQgAAEdFUAQU1XR+Y5delSUJOeXb1PIqserCY5fjbDv05/Wc4jiXmCa0kXb9jb2p2eMSro05dtB/tBAAIQgAAEWpMAHdQMDAy+69u37+9+fn7xTD42ksnFN6R2XQpq1RfWbiwrr5ioorhdnUbPe+YSHvU5Nvpetb2Xb0w7e/7a8g3fTLciSZK+Nw5fEIAABCAAgTYtsHr1agcOh7M0KCgIQY0pZ0JzPUxQHw/V1d/ChbkFsxVK0t89NPylgxrd19GUFNtjR65lvTPurRFB7Q1P16d/bAMBCEAAAhBozQIIagwcXW1Qk0qlBU214G19WajkyBmZaRlLuXqC3q8yo0b3tykxkVuUXnOKVFNlC8YHjqlvDdgOAhCAAAQg0FoF6gS1LX5+fpeYfJxt7dJnk76ZoL4nAvVg35sPbiRtNLB0GuQ4aFoKSZLq+u779HbhFMXqmFgw5sixo1t/WTTV0Yokq162LewHAQhAAAIQaA0CdFDjcrnfBQYG0pc+EdSYMKjFxcVG9EvZxWJxXlO9lL2+DlTG0eB7V6/sMnbqONah74Rrr3pv2Y4Lt8wuXbmWP2xIyMRRvu321rcObAcBCEAAAhBojQJ0UGOz2d8FBwcjqDX1AFMUpb9z587+NTU1rxkZGZ0eN27cn3Sf6enpJleuXHldLpd3s7W13efl5ZVy/vz5t1UqlYurq+uOkJCQO3Vro4NadHT0eM1L2WvbaKkvKuuE9+2LF49bu3d734btfIH091e8Si3hsbF6ZiqDmOyi0k6rZk3qRgc/iqLYwuIaNx6pX2hlhVm2V/HFvhCAAAQgwCwBzaXPJUFBQVsxo9bEY7d8+fJBPB5vllwu5xEEUdO1a9cNQ4YMORkWFjZeIBBMIgiCTRBEycCBAyPOnTsXUllZ+S6Hw1kVHh7+a93SKIrS+/HHH8dXV1eXtPiMmviKzbU9B684e/eeZdPD4yRJer/S+zrppz//vpHVac+5S6dllKp4/NiR4fGXLo08f/3O6NcGD97y1Wvd5jfxMKF5CEAAAhCAgM4IIKg101BQFMX68ssvxygUil6hoaG/p6SkvP/o0aOquXPnrvvtt98+KikpMe/du/ep6urq96qrq6+0a9cuMTs7e1pFRcXNr7/++je6TLqNW7duuVRVVXlevnw5pKio6MrKlSv3NdMhPLMbiorjJcacTnHxDvjOytpsN+kUIHvVeuiwtnjrSTN9U6OV8ZfOvN09IPgax9wxLfHS5SHffzuxgzde3v6qxNgfAhCAAAQYIqANav379/+9S5culxlS9jPL1OmHCejLd3Pnzh0rk8m6jx8/fuO9e/c+EgqFsu++++7nefPmfVRcXGz6+uuv/1VSUvJhRUXFlcDAwCvp6elTi4qKbs+ePXuLJqjxYmJihldUVIzIz893rqqqivz11193tuSg0aHq9u4lqQ7u3TeZ8w02kt4h4saqZ+2xNP32rmzba1ezCpWmeg4P76QnfDlx+HB/N8urjdUH2oEABCAAAQjosoDmYYLF/fr124qg1sQjtWLFisEEQXyhVCr5fD6/2snJ6TKPx0vOyMgwUygU9KVMfZIki/v37782Pj6+e3p6+nwWi3Vk7ty5izw8PIR0eeHh4awJEyZwY2NjJygUipLw8PDDTVz2c5ung1rKvhUPrJw9D3MtBN+Ztx9c2Zj10O3TL4T/PvqqhVpPec7WiDj04ci+C+jZxUcVhLGbGVnRmP2hLQhAAAIQgIAuCSCoNeNoUBRFB6x+arV6uKGh4Wkul5ulr69v5evrm3Ts2LHBJEn629jYHPLy8kq7dOnSWxUVFYOMjIzuOTk5xQYEBNzWlko/TBAZGTlZJpMJw8LCDjXjIfxPV3SQSj30800TG5fbApbJLONeg0qbop5NiXkCVnnp19dv3pzw9hcTPFMOXwq4fv3KromT3v9goIfFX03RJ9qEAAQgAAEItLQAHdT09PTCg4ODIzCj1jyjQVIURZBk7ZVaqk6X2u/Xfo8OQNqf0TNKdUsrLS013rx582SJRCJcunTpweYp+9m90HVmHP/1sr6BhVSh5rzrFhJa0BT10JeOd8Q/7HEsPvHgG2MGvJkcf331zRs3/Ly9/Y7/OH3Em03RJ9qEAAQgAAEItLQAglpLj8BL9E8Hte3bt08SiUS5CxcubPGglnN28wkFoe+qZnEGeoRMrL1E2xRfX+xMtJRVKy6UlJdZ2HOlFV39fMMuXE34cfL40Nf7OeglNUWfaBMCEIAABCDQkgIIai2p/5J9UxRltHr16slVVVW54eHhLRrU6EMQ/h0VKZVIh7A57D7tB0/PfsnDeuFu6+NSDItL5YsOHzn2/vKvP3rv8q3kmyyCiFWrVWVh7w4bvXgxQRJhBEEs/j/2zjs+imr9/2fq9l6ym930HkIKCb2G3hEkKBbsYPeqV+UqXoLXcu0FGza6YkCQLlISOoGEEEjvbZNNtvc2O/P7TTRcrhdpAiZfZ1+v/JM9c85z3ufMzmee85znLANLly6lg9u6PZGHTtcqDF3tCxrq65LmPnr/41EQ5L1sY0wBhgBDgCHAEGAI9AICjFDrBYNwtSbQMWpr1669mxZqf3aMGm27oWjHK7aOmgdhmBwaPe3vzVfbnystT28gOF1viG7StY+7dXT6il21tayO6s5JhcUln029dd4/9F3WER0dHWmhavW+sKjwn1vLyk8JFFJBR2vrw6XFRS+zMdA5IKXfR4vmTXrrt8vJV2oDU+7GEaA3ylwosG9cS0zNDAGGAEOg7xBghFrfGavzlvY2oWYs3f+Itb7wpQDkH5E0O7fpZiJ988t1Wo+f3FrZYkgMj45vkEilVSaTZURXV5dUwOcFEQR2WS1m4/z58/5RevIIr6mh5dmZMyYvnJoRXdwj1nriAW+GeKPbKjjTJCKCJGVpKHbOm5dDAvDfMYg3k98faatnR+7F6qBFFwCj4eRkAzVv3rzghWXoM12TNwIoJwfQXs/us2G3lDSKgy73RD6H0zE5M/rwheXpdjZu3Ajn5OSQN2OM/ggT5lqGAEOAIXC9CTBC7XoTvQn19Tah5mg4Ore96MAHqJQ7NnrcM7U382FKe9k6OhzSIEpJwpSiWhp/PkWhYe1mdVVL10Cj3ZEcHRObPypWenT9/oqItq72ZQ2NjUmzZ02/f8+eww2ZieGYWKuWwxAEnaw80bo0JydwLfbTwmT06NGwwaCE9XwcEnDaIH+NILhwYSZxYX0HK1rj1v+w819+Ck6LSYz7PDU1ZWPJ2XzjaEUOWSMohsqOHYPpPqQMG0ZKMjPJHACuSZzQXJ5cvhwbqVIRvxVKf3SK0sJpf1mjkoLZrG37N3WOVD1BzJsHnRdj7+Ud40TGRg0qqyyfKRdz9XLX0Pfo7+nrVhWcEWEi+VC90dJfImLpW93x3w7S1iFHCyonF1XVrReJRHsfWDjtrkkqlQsAClpRVIx6zUgkFwbZUg5WcuvwlFO0/TRvtVqNdCxcGMz9Vexdbb8uJTSvtq7fK98tzAsK6BNHgMEwhsrJubbxvF72XO96upNTAwBd6xhcb3tudH30ffXFF18gHR0dwdzc3O6XDObz1yaQl0chAGwE1/t39kKqjFDrg3Ps10PZe02MWqDtTHbtoU3rOHLZtMgJfzvb4yXpjWjf3pCf4nLaP+ns6uovEou7/P4gYnPYQwFM2lISY7dHRUV8uH5bSUs/NYdsBwDwXB4qKjGj+wfZ7CyhQEUFQf9A5+TlIQ37LPCM0I6gSSrFomMyk/hs7hgEBOMDXm8i4XHLcQT6ITQ+doWrPNJAP6ALmppEP2w88ApfJE1SRUSXllbWjiAJgpcUoT0coRLWepxOcbuuPQGGKEoukzTKpZJynMsp1VndrR1tDh8AtLMy8j9YeUpytCL5V4HXBaewlCQtDP9/lB605eCZcSeOHX88VKP9MjQuY/+8YWGe/HwKPefZjfTnTAmOGQPIL74oRqpcDShdYVQin1Q5I6gKAIA62kMtzPxvgdnTKP2g2l/WlvL9xh8+o2CML5UKqkcNzNjA86Zsy86GiDe3HhH4rOb3qpvah0RFxxZWl5cMvG32tKW3Dkra+v7GHaEGk/NzncUZLlKoq9o7dHFZGenfWTtadwGAvimQqqstFqM6KizkgPFE5jfJY+tkHZbOWytrGxfabFaOgIMdz7lt3tOW4n3OWh87jYSRGSn9U3bc0j/89AXeUfiL4uJuYdSxIzOYm/uLx+4C+6FlBQVIHCoTCDg8QRCB7bMzorpz8dFj+qgiBzp4cBnZ8xDuFiL/P/bxt/VcydymWe0trIyx2syjKIoSs3n8FhaHdWRSZlL3zugnl+/GfaxWJDQ+3p+bnU2PW5/60C9EhpPVYQiFhARbYk9dKNYv15Ffvdh0jsQ+JXa2nSgdUn6ufC5JEKteevjucvCbHfmX6/dv5+JGAOCcX3b/n4+pvZo6elvZ3Px8NFqaxGK7AiT9m9Pb7LsR9mzOP3W7y+2C3G38TYsW/bGzrn/PPkao3YiRu8F19jahRunP9i/b+91uSZgmRzNaeRKC/nup6wbjuOrqWymK03S2NlWn1w8SiSVutVZ7urpJF110ruqpVoN5gEAo9vN5AgOGADOPxTbxeFwjoMiAQd/RXlNTtX7Ley/WzH3+w3FBmIzQxiUV+62G+WyIHCPkcaV+guCyeDw7jKK2to4ONYfNqUrr1385nwWqauqbHvR5PJOCBPH2vx+747uTjV2q5uaWkW2tbeP0BlMch8PTx8bFnyYhKtjY3JrosDlTnB6PCsMxM5cv0GEo2+mjSNjj8XExBPPLpPKakFBlk9/rERrMXZFSmaQiQAV3SYSK0PwD+5bxeSIySAUFQiH/eb6Af04pk+VYzJYspTzkuETOrerqMGY1NDbP9PkIlkgkrtdoNHq/y0NibNQlFrC3+3x4E0/pJk/uKsZiYmJ4FW2N3smjRydt2bI1b9DAIZ+nZPTfUlVZlb19149LZs6Z+5LD5tgcCMCLG8pPT3nm3ntmFVsa9EQXMX9HwbHFWUMHzfB5/E+3VFcmvvjIfTmdtcBRYjw75GTpua8DOAowQJXeMXHcfWerq3NO1zY8mj4o6yGTvuvB5qqq7PGDM5Z2uf01VqfnSQpnlSrYgn2t+sYlba2Nk8VCYf6MCROXNHYRjQA4hFKJLN7ntA8gA15EIhTvlQXaqrN/FUG5uRScOb1G2tZpGV1a13K70WyPVYgEGydmD/q01Nrk5Jt5w3gcNFYm5B6t2JdQC0YXwIm4NgJFEJ7db+1wOvX2J6ZMoT2uFxUXv4i6ZRAAS8HSpQD66VTNgO0/73kdxdkinlBqbmrVJ4eFRfwUGR/3rkqGWo6cqMyFgt5MjUL+vlCg/FkYBpyK5GTy4DJAXigM6aXi0QUANhgq4Jyc5CAE/cd7eaEAvRZPcPeyckUFVrG/hK1WhUALc8Y7rkQ85eXlIVUgJLmuuevzFl277LEFtz42N0OTv2wZANOnFyOZmZm0nRflVERRWMuR0ii7x664Z8LI4xeWu5lhCPR8UE8vRjrOORAQCYjLieVjra2cb9b9vKyxtX1Bv4Skf91x161rh8gg+9X+ANECftmqVXhqanZUAMDhKIw43Y6OhrtGZnZeCfurbe9mls/dcjLd6/fd7vW4z31w76T1N7PtP6utZ95be8rj8UQKUCT6rRcecNwIOxihdiOo3uA6e51Qc7WEnvth+fGQuLgHlBh1EMpaFLjBCG5I9UcMlMDnDSSZrO4oj8cjCwZ8Uo/LIXbYTTK/yy33e92HXl009+2exoc99MatMrl4RkpSwso3Fow9+FujdtR0Ru/9qWCxxWLKwVAYgoMExWXh//7b8w99eCU7T+kHGtzhDW032uPcLrfMRwVZAMEDLASze30BgU6vS2/Xd0TzOLhFIOJ36lp1WTAEEKPJFJXSP/Wr+OSMr4pOHn3MZrNMRGDEF6RIllwmq9Tr2pKDQTKKy+XU9Uvut1kZouxsbWzrbzGZQ3lCIdVQ3xjm9XviMwcMWIuhmKO2tm6yyaCPZ2MYYbMaxcOHDn31iVtHv0MLA/rBurNaP2b12u8/SUgdfKKqvHzwi4/cljNALaCdc+CFvL0iyBH8rqmlM4WFkobFj997a5IE6o5j3FVLseprS8aeKD338m1zZz0+M058evFXW2PtTs+6NqM9VS6TH793zuwnRkVAFdvbKW7pkUMzdHrDs3yOuFTf3iS4a874j44Xnp5rMFvSomMTTzW36oa6fQGuSCCo9btcLCrg5vRPjl/ZYSb2ArnAr0GJ2KbGxkeMNleaOjJ2A1+mtHQ2N0wh/a5ipSq8trq2/lGHzdIvXKXYlpSY9JnZ1JHQ2Nz2uMPtVyskorYwtaxQJhFubTRaq3gkEjQEvLDH5ejOd8hl4VB0hIobIpZJYCIAETAWtnvPnhfUoZryjEGD3pmdEdV0sJXqv/a7794NUau9ZqtNimOITy7hNbfW147SqJRFyYlxJ1AE6Qx4A2V1TV3tfsQfAF4nmp7eX4MRIN7vcodxuIKyskbdGYEgwd3hscDtDeVIaDgHC5eFcFradY6IyHQvzxAZ6PFuFRVR2Opj6zm0jSlRiURYYmbQ6a+gAEgGFeUFeLw2VGu3uWdXV5TlwIAgBg/KfCSa0/9sVhb0u/cwLdLOujjRXh/xtg8TWpRK+Zni4wfnzp055TngsLlwhBgq5HCKTgxJPdO9JPr/c0Lm/ro8Ss+XN7ccSW2oqftXS0uz+N475z97+/CEU7QnJsSCS4Uyrshu97g7PXaP2+ELKLSRpMtmhtwO+y+cvT5KGpURMJ+MDVzSy0nnofzV2/WLMCrA1f0FwR5PcX5+PmrA1DG6Lutwg9WaKhRw8wcnJ+7P7qd0di9vFhcjF3pkabuX7yi6taXTPJbFE7iggAdBKerz3HvG11zNjxHNjpWUmlF4suTeLpMrnYQ5BgBgFPbY2RNHZD1ScXB7Q19eUr39893jLBbrv9x2e/HHT81anNYdwvD7H3rcnUWtLLtQQmVmqgO/58m/GsY3syydxP6+V9fU+gM+zehhA8IXTcrU/xEvK+NRu5mjd4PbooXaunXrFjidzj89jxrdVYrq4pevefucNj7uBZFcuxWKm+q7wQj6VPW1JkoI+7xiFhlwaTQC68U8ItejQxRFcb/cuGueUCxCYTa5dd6oUQaKolhvrcx7TSgQ+MQi4Se3jn/XNwAAIABJREFUTxjeUQcATpo88ngZh36Dv+iS25Hy9pHbf9r5LJcnAP0SEjclJMQUB4ggj8tC/QlK3rkLvTd0vFja2Ntmr9iw5ePHHn144YwU6fae/uRRFOLdW5ZRkF/w/YJ5cx4ek6HZ+9u+0g/GHk9CUXs7t76ybVxldcP023NuW5aogOgV6O7P++t3RDe3dP2zol6X8PDDjz03J0t65NO8Awlmm+05p9utTO2fsjozMfVgQihkLLFQ4u1bf5rX0NK2kC+U2jQabUN7R1sMGQy0T8oe/cbMdHU5vXS348sdt5lsriVel5st4WGfzsmZvm/P7oOLrDbHBByBzVIJ79sFc2dtraioiis6cy7H4vKnCyVSnZCLO7xue6jXFxDSbiOKJLlut4sLkQAiAgQIEAQUExO1OTE57qNbB8Y39PRhX1Vn6rerV74bFRlpCVVpX35g1ojqk3W6YfsLTvzNanclkggidDi9AoFAYODzBQ6b3aI2mQ0cPk9sxNkct8Fk1cjV6rqwyLhyn88T2tnSFOl22UWEzw9J5RJHbHTCDzwBa1thaVmdAMbJ5NSUKaVnSp4kSZKMjAw/J+SJGwRSvp7wBNkVlRUz2tu6BrO5rPIRo4d82dbeHFFy+vQdMydPeK2y8MRudWx/fzxfRtY4TXAoAIDPl5EG4EZbzIYko92XazEb+E8+c+fswsN1SFtn+/OnT5c+KBNJTD6vmw0wsiHnlun3C5O1TTUFxWKYCCicTm+HRh4urGhtvlfXaRwplUvrrQYjPiRj8DONLTVDzWbzKyazOUbA5/p5PJ6Vw2a1iIVCq8fr5XpcHj4FUSSGIjaJVHJUExK6xeNHdcbWGsRlNSBCFR6w5+T46E0qbcLjIsJuwXmA64ziawNWIYhtaGiajaBU/cgBGTuGJ8idqwrKRpedKXkChlE3xZWb/X6/lI2Cb+Zlqo40UNJoq9WeRlJUiX5Cej0tNjeX1im37zzyQVhk5N4J40YfXPPlV6+oZZK1yx6+9QAAgHx/43HcbihBeAIBFcFmey8Wr0SLvW2ldelfbtz1dVxiv31DU9O+BtXyuoQcwP72g+/ejdUqdSKK+868ecP65JIhfT99+tnOSSa7+0U+hjTeNTr9zXlZMedP1LnIfQ8tXbd/vNXtm4/hmD1WLTksxJAip4hsv9GCjbZ19zfbONxWoSc395ewg2vx5pZ7qPAlr355hggExXffPmN4Toam8EZ4RRmP2vV4Qt7kOnqfUKOwynUvlIfFJXzIR5UroawZ7puMhGnuTyZA/8hVOYA0SQj9zxFi9HdNALCuxIt4qW5QFIWerbaFdTndmglZoUcu12VaAO5qtIa1NXdNaNO1ZeIoWjVl6qj1WULI2HPtCRMl3Le3YEYwEOTPHTNuY78wyLzuWH1/fad+ViAQKF+cM3oHBP3iXaJFZ7C4LcvQbpiKkF48RMpvwHkiGwGhMIayvAKxUKdUYF2ICxAkDrwuAbBn/XrthbbSp2zQD/eLLVXSfTxtAJEN9XVj3B6XWipVlmki1KdJMWin6yq0UlH5R8893traPjREqSyPCQs9Ea6RVeMY2lVb2zzidEnJA1azOZ7F4dh4XA7Qd3SKR40Z87ZYKGyvrasbZrPZ4hwOhxiGYV50RFT+0AGDVg2Lhk7S9q0oKsL4Hu78nbu2vxqlVdsjtRF7xXyB3u1yi3GUBeFcjtlgsatPV5bfhrB4hQ8/Mv+JNC7UneB6c2GbDGJRU4TCkJrTtZUGS1fnC3azUZueEP9ZU2vb3fUtTSOjIiML2Ri72WSyDMwcNvSfp4rPBBAcfVnA4zlpjzGMwKWzZ0z+1Of2o3a3U2vQdybZ7VYlXyC0CoXCLgBIv8loUZ8rOzcRhgA0MGPAPnOXMdRsscZz+bwjckXID3AwIC6vq3vE4fJkhiqVe+MiwytKy2vG6wzGQWKhsE6tkr81atygklVffpcbIpWaxw8f/PmEjDDDQ/9e87JGKRHERkXk7z9WfJfRbM2OiYxYl5bcf3mLx673NNc/A2OcaBTC3/3XwsnlT7+39q3w8EgbX6H4lg9QtdXUMapT1xjFZyNALBAtF942rXLeb5aoVxdWygr2HlwTm5Z1BJXwP35hROL5ZbJj1bZBK9d98/GwYUPm3Tt5SHNBAUAMygo4Jzn5qjc3Xfjic7l75Hp+v6u2Q3GqvHl6h9OXLuFw7LDbVfXqXWO+/b0l+fKuLv7nG47eC3B2olImbDTWV6SycIgK1Wi3C9XKQ3x9hvlq4h6vpi/bTzaPO3a88BmOgP/WyPumHB0DQPDD7/Yr42LVENeVbKTjba+kvn11zsnf7di/gqJIzoThWS+pBmpXZv/Oy++V1Pd7ZRih9kfo/UnX9kKhBtV9v6RMGxG5hS2B34QSb8w6/Z+Em2mWIdCnCNSZ3GG61tZhJoMhrH9S0oZYjVR34cOSFoP0hpMeAfobEQlVt7rVlbW1cyrqaia7CQJCWagfgiDU7bTzOCjmG5Q+4Ktpw1N+uBSUf325I8nscHzaZDDGRsbG7xo3MHPj6ZNHpzQ0VM2IjY5Yt+TB2185YTIJv1u75S59Z9cLMdHR3z/y4G1LwyDost6k3ZWNkYXHTz7c0WmarFCGlmqUqua6uppBHj8ZTVBwUMjjHh4+MO1QwcmzE/RdxnFKuezb22ZO/HrF+i2P8fgCMioqvMNjtyQDIrA69/6ptEcMFFa2xX+St/stsyswMiEuduXYIZl7Nu3Y+YBQJD0rEXK4dmNnhlIq/GjG3dPy+0GQf2V++eTD5fUPSlShjvby0tgwuagsJjLsTG3tuRF8Ps8vFEresFec6F7GpJefv9i3kStTspf4XS6Nn0KeWv7kPMNv+T3z0boN6oiok4GgZ3WIIiwJoaAQo8NQxHH5TY/Ny3ZedhJSFPT1tqP8gM8bVqVrbU9LH+O9LzvqpiX33rCvMN7o8szyBBFjh8VPWW2O0GfvmvXRxp0FhMdvYEWHRgck0zN9PQI2L788trax7Taj1V7//jM5G8pbbdLtR45PrmnV57CEotb4uIRVNhNVljuvn7+n79fi9fott7zycvxUQe2XZVVNE+MTk06EqkNfDA0XWI/u3r8zXBNiE4tEDzx668jzXvBLcf9qb/mrTWbHGBzF2RI2dZaChI88OTXuuq8oMULtsrO/9xXobTFqNKH6vCVntNqwYpyDPwtl3Ne9i475MAQYAn9NArQ48YvtESaXI2J6qiafXg4qpyhcCwDfDIC7x7t6rLVVipKoWh2uargSkXbBAxsuAACmPSG0CD1V0xldVNkwl6BI5+RxwzbGCSBDI0WxvQ7AEwmAJxSC3KsPV484UVi8zG23ZqqU8ldmz8/56sLNAKuPNGUjbFY4BLML7hwgaV5/pC77+00/LJVLJcHEuPjcsXGjT/TE7tHhDM9/vmplAIJFg9MT3hrXf/DhYWGQp5KiZK8vfWdlUkK/cxDGWenw+VwJ2rh+JSVFdxEBb1RCQtzjIf6hFRfzFH13rHzcwcPHl6lCw0qbm9viIRg2+r0+XkJi3FkMFb29eF6W7VKzKe/YMU5bvfnpU2fO3RMWGX40Ikp79HRN55a7ns6x/9bLc71S09Deu19Ff/Clj1YPEgl505KjYvZsPFHHEQgF2Vnp/Xe3VJZE+QLEaIlSUiWWig64XbwKWsy89+2B0RiCjUFg/MCjOYPP507cXGmP37p35xNokIiI06hWpPID+6ZOneqj2/pw234FjrD8j0wbQYeQ/NcZ2Fd6p3134PTMY0WVL8Umx31dXN50n0qlOYiw8IS2pqZUnPRo+iVEzZ+ROmJXXBz0P4KL3tiz9JeXnO50RK+t318gCo2oZWGYpb2+cirlDQzKXXT9V5QYoXalo9uLyvVGoda6ZdlJuVxmYnOwu6GsReeXlnoRNsYUhgBD4C9MgH7QL37zs7+JRIJ4pVi44sH5sy57PnDh6eo0toBnSo3VdPw2trTabpdzBQKXFgDvhaLh55LG9Lytuz7AhYpAEGJRDqtVkJ4UtzslKeGbKanS9kvFMOW++/VHBIzj0ydNendwkqLutAHEfLl63RKlTGQemJq1xNOg9un5hTxegKAemDXi/NIpHSeqyBgdXVxy7uO75i94u6G1XXDsTOkskiLZgwenfQxzvSWLsrLcdDlRWprQ2WWT4Wiw6/n773ddQUwVvWuIVifnhRFdT1jGeJ4n4A9n8USIaPKA8oLXvxnF5+LZd04ZuDK/2oe3dXTeZzVb0sV8VpMsRFLbYTFFEX6fOjREuSp+3thdx95aOVsulsYPGZCxYfzAiP/yYNExpiu/+ervPC4nKjI89KNF08YW7j9j1Kz+8cdXhEJ+7R05U74YFiYyX+10PnaslZN3ZM+PUVERdVq58o2AQJK8dv33byi14SA+OnShxWjPjVBKPCIh75m7stPOn1tNe6E37ivmtRg61IpQpYSk3CX3jhnje+q9ta3DJ0x+Q8wV6fZs37Q+TMzVPH3f7OvuqGCE2tWOdC8o3xuFWteuNwrYLLbUCwcmKrOf784TxXwYAgwBhkBvIvBrfOD5EzFulG0n6m1xnW5vJMAE7hAJp67lIDBea7wVHUf54Vvv5Y0bMXS3kyTyMYDNCfg8ZIXF9en4hdMt9FLiiu1FXG/Q82JzaxvrvSfmP0f36+09pTyb0fBgZeWZW0YMycrrMhF5SiEicFqN9zfVVo1P1ITu5olD1g+6Y1prTywlnby1DRzHn84Z2i0+c3PzURDtlxI+Gy91WD/dvH79/PROzXA/T93YVDepqa1rLgGxmmbfcef7RUeOJ3kd9vhH7xrzmS8oJ9eu/X4GQZKpY0YPX3fLkIiKw81Wyaate+/3+XySuQvmfrN344+TCIKA5s+7c1VWKPQ/cc27SxsSjpw8/YzT4zl99xN3fbN/Z9GUQ0cKFwsFAl1WSvLrz84aeFmh/dvxXXe4YnZR4amlXD723GuL5h+gxfe20rqxErG8aUS4qGVjccOkgp/3fCZTSO4cO/72U5Xl5ziVDbW81KTwWNLvvf1kcekMCJAhmf3Th00fm1b3r0/zqidNm3RrdERYx6rPV56eOnnU0ImpMeXX6u37vfnICLUbdafewHp7o1CzH3hvk98fGAoCgUHyGUt0N7D7TNUMAYYAQ+AvRaC8w5f82vvLV2JCiUOhjSzRd+mVEi4fiY5SvxO0dbb53AFVva79kztuy3lifGLI2R44dIqfcwdPDjl09NSzGm2UmSRRv6lTj08cM3xtTVnZuLqm5pjMYdmfI0r5KUlDE1XhdcTAHFEKyYULkqcONDRuPBrboNM9Yejq0EweOewDROg/bW8PxFjMXbebLWZeYsaQfTqrOyZA4QKIoKx2g9654pmZX//e4Lyy7ufhFIpNYYtEXU6Hheswm2s+eDhn88XK016sR99cuVisCOENHDZy5c6f99yKsDmxKEWKWTD4/r2HZmz+vV3rF6uPjk07mV++Sa1Wd3G5/FcfmZLxP8cd0uk2/vbWZ/naiOhCSUjIYYcnOLG5tXW8oVPPUUqllswB6SvOlZY8pNaEFyUnJ67c/OOOH+MTYtNzpg81v/vW1x1Tx4+8z1pfuu16n1LACLU+eLv3RqHmP/bZB0aT6Q4Wgg2QTX3hvMu4D+JlTGYIMAQYAr2OwIlmX7KD8lMTIgWVx1opzs78w4vbW+tHx0WozloNnSFcDqsx9+H5i39rOB2Ptu5wsaqqTveo0WgVLLp7wWsD1JBh3YlaYWtj69yKyvqZGekpW+ymLkdzl2m2PQCL5HJpSbiU+4OHACPbjdZ4pUxcbWyvz4iOjq62mqwxXpez/faZ478ZlhCmu/vt7wY73cEXYJhDDEtPWfHsjIT9vwevqJ4SfX9g+20dJtOtArGgNiExZvXfxmR0Hwt3sc/72wrHOn3UVBhn2wxmY0iQ8B4Iup0DVXIZkZ4Q/eXMrJgWun87ijs4xRUn+NEhPNfdEye6L+bR+vFY5bD8I6c+lMqEr8+9f9ZOelPIxdrceax0/rc/7noR5UtE0hBNdVJy8o7kWO2+gAqvpmP99tV0jt+46+Ca0IjoTRZ923jgpYZ98PRs6z+Wr63LSEleqQD2N3uSbF+vScQItetF8ibW0xuFGnV65eK2puZnYBjN1NyypPUm4mCaYggwBBgCfzkCdGD7iPLWzIbaqn4Om0U+c/j4DXFxsqt6Sa6tpVh7S/KHFJ87+zcPCeHDRo34DAtSlfXNzXe3dhoHc3l4821zpr2LCRQde7ZtmaJra56VHBW1ffGCWVugX4XOjrNWyeqNefcZLdasxxcuXHJrqviSOyZfWbljZGld7RKPn2hc/Pzfl41SQB2/N3jlNkr64Tc/PGM0W27VajR7hw0Z+LHuXHF/ZyAwA8awDVptwon6tqoQhUA4zGrqmsBnsfKjVLLNc8YP/q80QXR84ttfbfoI4wvjUIT99yfmjb5Ufjf8wOnqEWqlujVJK2y8mNfuqa/3ba9pbJ40OD1hI08gWPjcpDTX8k1711MEyVPBtnnz5s27qAi81knKCLVrJfcnXmcymYRr1qy522az6XJzc3/8E0053zR1duW97VVVb0Bs9uDQmctaeoNNjA0MAYYAQ4AhcGkCdFxaxDCH2GH2iManhnSLrDfX5WspLDiLhbPKn549soD+3687PJGLpXX5+ufToSiLFdKPl1x2qVMt6HqKqtvlu4+fnGFzOH33PX7npt/zbPVYvfizzXfqdO1PkRSxKvfVp772N1hCvvhx52sIm2PWhoWbGupqxgOS9OIIMOOA0vK53A/TMofvbAcezGh1s8UI7EoJU0m2fL9hfVRU1Mbhg4esyYqRXnIH7eXmzPclXVPfef/9tQ/dddtbGCb6kE6DsuVo+RPFp07+HeX4k3IXLbquuUQZoXa5EemF3/cItd5yMkH3TVz17eSOkhMrIL4yx+ITWLSR0Zb3dhSb+/JxKL1w6BmTGAIMAYZAnyfway4/eifpZRPLHi4qD/d4/SkgCGonjs6opZc6n//0hyf1BvMCLofTkdEvcUtCVMTOMcmKrmfe/OI1kVSegPJ4W/jKcJXd5U5GUPI48PhCPWbjBIgK/P1fD887/kcBUhTFfvnDlT+MHTn0I2hA4n56SbSovn3E+vUbvh41I3vw7IyM67rzkxFqf3TE/oTraaG2evXqBS6Xq+3ll1/uHR61ht2pVQU/7RRrY+otHjJcKBZvlfGk77N3nG6DcnMvejjzn4COaZIhwBBgCDAE+jiBs1ZKEvQAEQcFpkQFdD5NSXljl+rzDT++YfeTYzCR1MASiDo9TqfG2t6q6BcTsSKjX/8v5gyP7boe3a+lKFbsL3n8usUmnSfQV6fLzIjVnLoSAXo1NjBC7Wpo9ZKyvVKomWqFJfu2fo2xgFLM5xq62tsyVKERuyWKsH9zUqf8V2b0XoKRMYMhwBBgCDAE/o8RON3QEEEBfjjE4VQNUAsMp9s9EUZdc5rH5y6aNWLA+bOD+1K3aaGGomju6NGjv05LSzvRl2z/ra1QXzb+amzvjULtQvu7j/ko2zj1+PHij6MSUzapUNY/oWHzLns0zNUwYMoyBBgCDAGGAEPgr0CAFmoYhi0dNWrUN4xQ6yMjTgu1lStX3kMvfS5dunRLbzXbc2bHy1Xnip4T8HixsXOeuy7u5t7aV8YuhgBDgCHAEGAI3AgCjFC7EVRvcJ2/bia4x26392qhRrWcSjlzcPPhqOSU8aIBd5RcwVElN5gcUz1DgCHAEGAIMAT6FoFflz6Xjhs37ut+/foV9i3r/9vav9TS55o1a3q/UKMoYfmGf9RHJSW8zE3r/zUEZQX68gRjbGcIMAQYAgwBhsDNJvCrR+2fY8eO/YYRajeb/jW2R3vUVq1ada/T6WztzUufdPfqt/yzTiQXF/qtvIdCZ1zf3DLXiI+5jCHAEGAIMAQYAn2GACPU+sxQ/cfQviTUXMc+2ay3WvqTQJgZN/VJex/EzZjMEGAIMAQYAgyBP41Aj1D7dTMBs/T5p43EVTTcl4RasGTdo5WNDW+KhRGR2vH3/NexHlfRZaYoQ4AhwBBgCDAE/pIEGKHWB4e9R6i53W464e3m3twFqnlP5ukjxw6E9hs9TJWWXXGxw3J7s/2MbQwBhgBDgCHAEPgzCTBC7c+kf41t9ymh1npMeqZgX11M1sinBYlgPQRlX/bIkGvEwlzGEGAIMAQYAgyB/3MEGKHWB4e0Lwk1Gm9F3r/bFRGRu5xuz+NR2fd5+yByxmSGAEOAIcAQYAhckgBFFWE3IrsBI9T64MTra0JNt++L/QTlDeWgyEBl9mPOPoicMZkhwBBgCDAEGAK/S8DeVilrrakckSwM3wVlXd9UVIxQ64MTr68JNfe5zc811Zz5J0cqCYvKftraB5EzJjMEGAIMAYYAQ+B3CTjqT99aUXZmhTREFR03ZOp1zXDACLU+OPH60q5PGi+lOz787IFNe0L7pw6Qpy2oZTYU9MFJx5jMEGAIMAT+AgQofSmvq61BZe9itcVNneq70i7rS/a8V19btcCvEGqzr3OIDyPUrnQUelG5vnKEVA8yimqTVa17vz4mJfUpzNq4HsrOZTYU9KL5xJjCEGAIMAQYAr8Q8LecHNhSfvIBAqbeTJj4eNOVOhYqf/rmGIeFuwMe87S4qU9escC7Eu7Lly8PpSjqn6NHj16ZlpbG5FG7Emh/dpm+JtRoXs0bX65RKBUlHBdYAF3nSfxnjwfTPkOAIcAQYAj83yDgOrP1/srC3a8LQhQ58aKxx6Hs/2QqoCgKAk1NLBAZ6btQwFFUPnpm48l2bVzyp/J0/qvXO7tBj1CjE96mp6ef7Muk/1Jnfa5cufIel8vVqw9lv3AyeY6tWGExdM2A2ew41aTnXH15ojG2MwQYAgwBhsD/TQKd+SuW6op+ekodn7BIlZqwHYr6T6YCqmFfSPOZU+NFEtVO8Zh7bT1ijWrMV5Ue2VcTN2ji7dz4UT9BEEReTzqMULueNG9SXbRHbfXq1Qtoofbyyy//eJOa/UPNUBU/TKsqKdoYkjA0UZI5o/VK3cl/qFHmYoYAQ4AhwBBgCPyGANWYL7Z06MIIn63xt5kIGra8ttZVd2KONj7hLbFQ8yF0wQY46sy62aVH8z8J6zfwHunohPwezxnVsHFk9dGin1QDx6aIEiZe8XLplQ4MI9SulFQvKmcwGARr1qxZ4Ha7dX1GqDXmq8qP7KuNGzDifjx58g8XvnFQFAVf7zeQXjRcjCkMAYYAQ4Ah0IsI2I9/OtNqMN0JUfBr2pkvnjvvGaPK8eoN3+7hOptSJQrVEZjNepg3+fWOHtOpQ+/+4/TBff8Izxy1HgTg5xWzXnDQ31EnP3uypb7+FQ7C1yrn5V73FFS0UAMAvDxy5MiVzNJnL5pIlzKlR6g5HA5dbm5u3/CoURRUk/d6m1QbdUDOir+/J88M1ZinajleOCl85K3bobBh5j4yBIyZDAGGAEOAIfAHCdA7LC2uLlQSbXFC0LzgH6zuii6nKArp/P7xz21m0+0chfqusLlDd0PQPH+34NKdDGs4vOVHJYewughIGUC5s8Nm5db1VOze/q/19o76AYRQiQvDY6YJhnbUQFAu6f35jTyH25EQQPChoTNy3VdkyFUUYoTaVcDqLUV7hJrT6aRj1Lb2FrsuZ0fHvi822lzu4SyhKJo+oYCiGtldW1bkWo2G5zVDZt7NT521/nJ1MN8zBBgCDAGGQO8kQJVsEfsJh9bp9Fll2Q+1XcrK9qJv5V3NzeNQCGNHR4fv46bP013PXlGtrRzAsouAi2uFoqLOn4hDVeyM0B/fkBfw2jOFUWlL4aiYz4VJ95i6hVrFzlHtZYdWiOWite0G5z1sedjd2rEPF0MQFKQoCm/5dskxlZy9w2wx3yeISPzEQkmWa4fmePWbl9RJZNIDLDf2+I3YLMcItes5M25SXbRQW7t27d20R60vCTWq+dDcswU/rYtKDNUIBj1m1u949V6fw/Kh22Gt4GlTiPCpGWOu926ZmzQkTDMMAYYAQ+AvT8C865XhAa//Ea8/UBh+278/pQXOxaDYi1bI7QbTNKPBlANRGCyRq1eETX1y+8VCYLp3WgJA/1FXE9vcuXf5JJvDORJF0Lyoma4y2vNF22I6vGohMFTchQS9IkIc3kCinOeU2Y91e82ok1/ca26p+gcukyxq7iA+kUWlL1Op0rfRQo/SnQsr3/fdYUVs6HyO3XiPk2QPDiL4OO2k2e6a9Z/po9LSnsVSQlffiGfYrzFqS0aNGrWKWfrsI7dZnxVqrWc05/auq5HzyFcJt7szwBL+my3X5IVqtT+WnjiyJ23k8FQobm55HxkGxkyGAEOAIcAQ+JUAlZ+PdjSsvc3nc31EQHh+bPbdT0KJE9t/C4hqPcbRnd473ecyTcYRqIaixFofxDaFxAz5WJiVbbywvL1yn6z+zKn+CASJ5DJJSeiERS1XApwq3axsKT+x3GEzzeRJ5IsjYzNXQVnzbBRVjlds3PatXCxqlkqEnS2dHbf5A8TCpNn/KKbr9eW//kbQYRoTgAILmq3Kb0NiM3YolSEfQDFZNmdNwYS64oMrEYAMTemvUZ0tqdrNFykXadMHVFfm/3wsMj1tjCi16kyPILwSO6+0DCPUrpRULyrXI9R+3fW5rReZdklT6Dej6k3/3sWnXCkwRTY5gmRT/NBJT4DIMbaGvBdb5Aplnmjs08/+XiVU0QrM7oAzTU3lcVH9049BWffW95W+M3YyBBgCDIH/ywSoyn0ya/2hez2dbQ8EUU4NrkpcFTLpif+JoTYdWdXP0l77MOF36BOmjvi4bm/DDBTnZLO4vNWhkx481MOofu+KcJfHPTno8Q7HCZ+Gx2F9GzFswPeQatL59E70IejAwGEBhcfXcxg6vTmtbfu/H6RcxluwoFcKC+QtFJv/imrSc2VUzeakssLitWyR7K3Y/kObywrDCGnvAAAgAElEQVT3fIXy2X9PnDZ4P+0Ja/9xyRYJH/GyudjfazqFnwgkKhLl8h5VDpqmNxb/8GJXR9v9ACVHJk1KNxSvy/9cwhckeP2eMoKE78YV4oik8Y93L6Fe78+bb74ZyuFwltCbCTIyMk5d7/pvZn1/mTxqtFBbt27dXU6nk9712WeEGj0Z/C2ns6ytDcMEYkEZW5FxElIqnRQAkOfIp292tLbcFT10ambAbg+1NNcmegkPHORLfFFxyadAI9lq5nRmeVurliF+VxTA8YMEV7pVMzWMDgS9KUGoN3MyM20xBBgCN54A/fKoK9ysgVHcq86cbr7S3edU+3Zu1dHiQVJVeIuSE2iFshYFbry1vbsF/bG8/sBjfgDxW4MBt9vn9HjRuIlTXoGU2ed3QdIiqn7Tsnkohk/k8UVrFeMfyzcXb021ttU95Pc5KxIyBn4DxU310XzrCs/cY3V6B/LF4uN8nzOaIiE+my/9Rjn1yRKahK38mLTlXMEwiApEsDi8/NhZz1bR42cr3hqrqzr5qUDAOaANkZ6rrm97AWDcdxPmzt6t2/zt8xTAp1MU8njYxHsbK7Yu36HQqL9TRISuBtE5jopvXzoeFq48IJBL3mnrQp8jnK7ZUBCaHDnzocbm/K9+JIKQhPRDc+Om3m+gDBXq+oNbHrOajHdJIhI6nRB3bNqkBTckRygt1Nhs9kv00icj1Hr3fXDeur7qUbsUXqp6e+LZUyeKEAqsUClV0QESSvQRAQpicwi/13WCsuvLSYw/nOX3stQC9GC71TOK4EljlVGRT4oz7zhwuaGjKDrGgQ5xuL6JCC/XLvM9Q4Am0B1nY6jggRaPr2fHM0PmzydAndmuqTp37B4+n92pjQjbBg2433A5qyiqlmXbvmp6u9H8lECqzJfwJZ/yx/+t82LXUeYiEXAHUaBptl7JCyVlOCIAcra3xzt0OVt60/dlu7+YBANwP5fD3RDUl3ERBJkWGhn/AT7wnvOZ9KnaPEVd0ZnHyCDgx4+f9hakGt5FtRdxaw7vXISgQCPUhK9QDrmv1nzoy1RTe+PDBCDPJA6fudbdUJpo0OkfpQBxJDI+fKPd3KVxuuGJDo9nsMfjixUIpd8qkmK+FeJ8V0PFuWdIghxKIdRrcUMyy87uPbxKKmBXKLnBMl2n7TmeWPGTUqr5GAy726Tb+OJmiVRs4PI5uUA9y3X2xNqDIVr18hCx4DtLUDTLVHfuHRQD2ZHTn60+t/mNcwpt3AE3Qr0ckzXP9st9nY+2bz+5kKtJ1IsHCLfdiPg0uh1GqPWmmX6FtvTVGLVLdS83Nxeekyn+3K9vVioE/Ea2PKbNS1F+QHr4lq7WfmIOnOFy+2uS04f/E/T3V5hPEYkdTU2vs3HAiklLuxeKmqanbxpgULIhZb//ymNDNeazW5saUixmY2Tq0HG7oNCs6759+gqH7pLF6Ie5+dQGLYsnDPCSucYbddNfD1v/SB1UURHm55oSWpraQmMHZB2FVGk35C30j9j4R66lx9FyZE0YJhR4+amzTXRAtbdke1xl+dmJXJHgVHxibCntNfgjbfS2a+kxBWKfBMT4zX1l3tLLZm078xe42uvu5eCoj69UvSVVTsm/lJCmr6nZsGm6DLjvsNnMFIEJZHxZ6BuhcQmHQHIFAaz3CIG4yUkzoGOxKk789CCO8bh+P/Zlv3nPXDL9EJ2qomRf3hNSWWhNxGTF1isRdlc7D+jfyK4yMqKzvVWjTMsoVl3i3qNqa1ktlspYe1d7AhEImNNvefwIBEHd5zRfEOAP6JdfqjwPL61uuzMIsBnqlGEv4Y0HhH6v9xF/gCyPSLvjIygurnu+m/d9NNLndt3vc7uPRtz2ytc9mwNad789xu0L3BEE8JGkzFEbG49svwNlowNwnLNGNe3FQloc12349lEEIqJRyF3OQdEoV4BScPnCg16Aa0iCioJh5AuVmAw2NxtyuSL5T6H9BqyHYibYdHs/fYLQ18xgw0Qo4MmKEY78DdnEx6vptj17X32DdDtHoEFyIZ51J3LmxM+bxHLZU5HZqQcCOji5bN/GbVK1fH7ExMlFJetW14QnD86VSaUboKjs87tIr3YMrqX8r0ufL44cOXI141G7FoJ/wjU96Tk8Hk/bkiVL+kx6jsuhopzlKtDZIQTR42r/k4CQgpx1u+Wgo3YcX6ishtLnd7u96cBVE7sx09Rc+4mUz9rFFfG3GpsbRwKA4OHRSXuhYY90l6M/+j3Lo7wu+1sOqzE5LjH6GfawJ/ZczpY/43vv0RUxjbVVC3hCvkOh0OZxRl5Z4OwfsbWj8ngkXyx38VWxtKC4rseeXGgXveQBiosRENKAupqMw3U6/YM4zg6hIP8PUSmDdkNxU68p3pCicmEAclBQ7KGup6eKovIQAHJoF+xVM/Gc/iFCf+7wfQIBxyxTijeB4dONDVu2PuOyGhfgbOyESKl4RzXul2Wa7rncXsT12Tq1LD+qg9J+ib/peRBeS/t/ZD5cy7WGrW8KAiA4wW41DBLy0FPquPE/9fTjWurr7n95OQ44DgkgbTgQ4hZ6+YwOBAc6pwBwqAAkG2K/mrp/5UmLCqrnOueJL1ONLY0v4KS/K0gQWpgvbuKpNZ+KBz/U+OsYwODs+lAg5DlB5C12eiyaD389wtnW8JIcDhwTRWg2NNXon+ZJuE5xqHSlrb402uZCsxTKsEI8LLzQ11Q91uKwPxoMQCFCmfp5LcLef2HqBqr1mBSgBAJUB0x0ALo9/51bmusb3uLypXp1ePRizs8tJ6DcX3YqXu5DURQKDAVsoAAEaCBYfpcl3GJ38UKG9z8LQVluuv+Oqi1SS3PTOJfDPYFE8Bgul7cqapJi/W8FIc1Zf/RonKVDP5rN5qUHARxH+v1uAUJ9pJ71wl7jng9CnA7LIJ/fK4chQAo43EZVekJTU1ndfKfdE5Zyx2vPgYqNrIbq6nv8Xt8gnM3/JGbO4iN0vbXffXcfhuJDNFERH+ED7zn/G001bhFXnK54AAX+SK0C29fZ3jUOQCx91JDRn0ER0y10/zsPr00z6xuexiiPhguRp9g8/k6JMqMESFiaxpIjL6BBT5UApjReiMX2A9bHEXP/2b0xjarLj60+uut1FPhZXJnsFfW0xDM9faaKVtyirzrzGkUEFigy58iqK0s/hhHk9qQ5z5XQHvDaPd9tF+GBIkli2Kbqs7XfKSLT5oeMuK/o93azXm6crvV7RqhdK7k/8bra2lrh9u3b+9QRUjcCV1f+J3yM8D1k6WpdAsPUAS4CR3h9XhMsCHFZSP6qlNkDfmo7bsBQe/MMZ6fufYhwV/N4wk5V1oSnoNhJXb+1qTvvjiQgBAbIdmHenSu1ve3ELq3FZkj3+HydA2fElVzMs0Dl5SGurHC51+WTYlwWIeRxbCAEtYI6k6i1bO8iu7FjHBtnYSKp8jN5eNSPUNp/Yh6ojtMK4PT7QOxPzuuxs8hddzCssOjMswKh2K6SCT7UDJpjhiBw/kF2pf2+VDm6v/YUTnTl2bPZPBRBqICTzcOgES6bySPlsZsCCCfZA3HbFSrVD/Lh9x8EFRtRp5eMsdg9CYCCKYTLcbNZXBeM89wUDAcxFAryIcQIxQ7vosVf1a5PYp1u+1QMQVrSZk/fAUH9uhNXXuvHUXtIUVdVPdDlcUWLxeKSfhMGnrqaOmkvSlNJwSLK1DCbg0AwWyp/mxWVoW89e2oxi/J3AIiKRvniU4DP+0Kb/UIb/cLR7KqYaTbrpymUsl1svuBn+fD73fW7Vkxwum1qqVq+J2x4qx5U5KAt5vJBzq62cJLyw0qltlGplhZ1x/NQ+WhDoXeISMo1yeJG1VzqIUKX/e28pDkaKg/FYAjMFcePOEuLmV9CBcoxAMqDv+fZ6Y7v2r9G6vN2ziPsxpygz+YR8XksdxDfHJs5ahsUN/WSebTodvUnNoQTXiKRL5ZXSTKmNJlqdwldus40o9mYgVKQhoUADgBEOw5BHQRF8T1+QoujrA6pTL5bOfq+2isZZ+e5fSHl9Q3DYATzJcSGFQqTxpvoJcmGvTuexmEilsPFl7sBR+VxWR/isPCdYclJm4As2t90aOcQr8c5CeYq22BMnBcbyQ6Wna1+DWZz/Sw2+52YSc/UO49vHqVrPrXY7zO0KDiI2OrwQnxxuM/m9DbwMHKwgINu9wSCYQGIH8oSKV4KnfhoGwB1ePP+YwNMhqZJEEWywhNi1sh4IltL8d4v2RB50A9wmRuRRkamZC3Dk6dUXigu6V2QDqMpwxsIUNHZiYcAyCRMpTtCO5prZ3jtVgEbQ7wcNi5EUSyaCFLiACDyExNidtrtLnlrY8NMLos1yGm3tLFwnIIQdn+hUPJqSEJ6kcfYFW4wWZUwRKIOq1EFI+RAhCIVUDBwVsBmtfr8RDpBkFpPwL8DY7E0OAtNASThhKgghFME4fdZ9CwWOxxBuCcVs9/4gB6Xph3vJ/lctkdA0ItERUZ81Wbxye0W6x0wBNf3z5763m9XNpr2fpKE2hofJHymdAhjm2COeJV2+uu7L3hpx4p3vJ8tZGMCiUR8TJF1d/eJAXQCW92Pry50WvSzcAzj8+UhHyrSUnZCoTO6V07oedZesGYsRyjukgxIroagX7x73d/VbompO7p3gw/m7WOJlAqKDA6jUHJOwowXq+jv3fs/me/ubH7CHHDpKJyTjotlEyInL26+mjQhVzJHL1emR6hlZ2ev6t+/f9Hlyvfm7/8ymwnosz7XrFnTfSj7kiVLtvTmQbnRtjXufEtFup25Aac5mJAQuddGBB36dsdDBMqLZJH2L0O02kqnwfw0EfCRfBF/q81oeRIRiDeGjej/DaB4FKAEFIAckPHcmWhbl2Wcl0JDMRZWHh4T8zOn37zureDdyzqhHSKg1ynNug6t3eOWYBxBiyZOUwYlPtB9hIjr0Ptqi42c7/CTc4JkoI6PECsiZieeBCADBbpmPiBsuN/kEhtau/q5gsEBMMZW4iga8PrcFsLn7oAhoIZJd4JAgB9G/O7YQIDkIyjrE9WcN04D3X5xW8nJwW6bZSQbQ+x8kXibdNLgatBk5Qd0bbFdndZIl98tYbN4VlW45hwere0AVIACZsACfrfS3NmhRQBEcKRSPR6h1gHxQTtom8hqOHVgsdFDjmZzRGouGvyQB/FWhc5Y1P32DZoKRMDjVACAOUHeic6eN/tuT5M5nAfMZiEIBDmA8LCB14oAsdAHKJJytLfLPW5viFAss7D5yhqH3RpZ396xAGNzw1go2hXwuXGfy1yVPmzESgCbusz1tpENus75Spk8xGc3buOwuWQAwQbjbEEExmKTfhIEgiTwkgD2kkE/AQXJIOm1tcn58AGMhZr1evM9bhK+FcfQehSh3o255Z8/AVCAgE4/CziCxC9CpggD+i4xMFhlXotZaXd7ZH6C4JJBEuHhLLtIyDW53AHc5nCE+mEsyQew/iSAQjGIqELJwBexmaln7Q3VCRBBhkAcTh1f068eRAICdEpZwGPGgBgAQGBBIGcHzXv3jrCZbY9ycKiUJAktAAFAUUEBxBK6UFzwAUo44m0BdKGPCB6RaEI2wxarxuWhFnVZLCifw/aGKsTrSZ8LcZDcO/0BUoWiYJdMLtxratOlQHz5WAjBcIqkEI/bSYm5yBZplOZEy9nyESRXdhtMBUwyHr4Wjo0ppE0CaIAHHAEUYAjqNRgjdS2tsf4AwRbxhV1KlbIFZQksgAeTLaVVAwMIdyyJIHyMcGyOzEorsNa2JOjaOwZzeHxDdELcXqj//NbzDzd6flRs5NktthSdTjcNIOhYymffG5ccsdPaqh9n9UJjCQgrE7CRfdr+CSUAFfmBH6DA7+aCIMkBKGIDAmAxlJ2Nd9tcD1IwLwuF4EIKDh4LYrjKB1gj/X4S9bpcOhQQBFco0GAooiCJoNvtctoQiOIJ2Fgjh4NsUkTHNQAEIG6jXumxOcNwFPULZNI6EBapBx6n36czqLo6jXNsXjCNIomAhI9sk/NYZ9sNjgy/zzuOw2H9GDEiMQ8gGfDZn75+modBqRgVrA4QBAGzOfEulwcEcamSheMFXMrJdTrd8ahI+H78rJHHu5c3y8vxsrLNL5Je46AwCbZVog0/3FhvGObwgjlCNnKWTeHvqjI1nLLjlV+zuIKfeTxOlb6jNVYo12ZaLfYgApEiOTfYYbN0BTgYO4YbFnmPOiwaPnP89AdcDHXIcN8eWVxCKeFwhZQ1NMShXHGckCdJJf0eFuRo26qJiKyqbHVMQ7mCFKfNUcdhs2A2DlEeu7UDQjE2i41l+f2+FpTFElFEkI1B1I6YiWO31BQcwmEfsRQANMNNQEfFInkohKB8CIZhp8uOkH5HhUYu3S5KCDsG1NM9jdtejQ/6oWcJCB2EwlQphwXv00REnA24rJhZ1zDMZrPNBQhKRCf2W4YNevRgj0Cq2fSv4STpewDCMU6AYgVQmO3kCORrIsfdfex/XpQpCm79YfEEi936JMbllyX1y/r4wnl3yRfCqq0Jp44XLhYJhHqlJmSFZOh9TVfy7KGXVKvyVj0BMMlIP4Qn8nic4ziAXwyf+EB3WhH69868tXpBdYd5qSIiuhlC0JzYSY/8z0v+lbT1R8owQu2P0LvKa9vb27mbNm1K1ev1ySEhIVVPPvnkKQiCAiUlJeJDhw5lWK1WrUqlOrNw4cKad999N9Vms/UXi8VVc+bMOR11QWZleulz9erV99K7PnNzczdfpRn/p4p3L6nZWkTAbUCg0Cwj/XZlKPw22tRa9wgedA+mfI5OGOHEqeMHPBYE/hqLyfaMw2yYy0V8m4J0jALEJnEEhVAQiMYxTGt2unRsFldMAdDgcblrUAQmMRRlYxgi57MwIQoB0uf34QGAeIkgVMHlcMt5HDZptxgGB/yB/kEKaoEgoAgQBIsgyCIUQxEExyUQDLNQFBMjMCqy252WIBHsRHGUIkmKj7M5apIMyrgc1i5tmOp74NSHtrR0vuQggMtH4We4PI6CgyDJHmunl8/GJD7AaoYwdiUZDEiELDwSQTGeLxhEEBiFAyShd7pcHQiKBlkoyodQNISD4TIEQSCH222xO2ytcpG0ykcEFD6nM0cTpvrQ5Qdqq8We4w8GN/NYHEuQDOAEgJRsFktNEAEXBsN1AYI0UhQhCQYpHoIhYhTDxDCE8jAIsFgYCXkJLwFIANgYyocoiA1jmN/i8LUGKRBi9/jdkbHxG/iyUB0URBFMIq3viSOkfwgNx+1RDp3ufgDDoxAEtnq93nIuh9cklEgpq83F9QWDeJCCMMLvBQgVRBHKr+GjkMjrsbs5LFwSRFj5MMaKcHuJOK/ftxvDMIBiLCFBEP6gz+PBMZQDY5iSjeNyHMPECArhJElBVJACMAwFUBjyESSF+IMU4vR4rTCCnJZKxEaH1TLW5bTzEBBsFgsF4QgEy70BQufweOp8QciH8wRcGIUxgiAADhA/5XMH8aBvJJvLb8T4guVAqhbaK/PfgQPuNJ5E9Xd5wpDvgFAbrDmZfycMk+OJoMeD+bxhPDanmKuJ3NLW0DQFCzjTeTjMRjB2Pozz9W4/NdHldqF8nMQpQB2Vq2NKURYPVJafGSqTCtOtDqtZyOOEul2uszCKyXlsdojD6zuDQCiBszERBAAKwRDO5/AUXq8H9vj8PrFAgMMAePwBwuUnAhBKgXC7013vJ4mgVChMsjhd5TKRWO3yeTE2gmMwjjbYTNYKFIUoej77AgEYQhAxhydM8QcJrtPj250+f9o6CBpiNxflifwO22S9rmW6VMhRkkF3dZBC3QDiYBCMCmAE4QSDHpPPpjeyEBDDQeAQt4coQ7niMJTNjfRBpMVHoceFsoi9muSBlUDCCbSXnkmwm/SJLDZuitJG1LVVnEjzuxx3IgjMIUiqgQIUIuRy5BiMyGmB5Qv4dX6C1AWDhAsFIBxAkALD4DM+vw+BICSdi7NwdyDoZLEER2TK0C3cIXd1e/68xXmxbbXF41AqkBYkCAnKF56QRiTubW7tGhj0eRexAk6VWMB7PUQZkQcNuev80qul4XQE5Hcr/MFAlbLf/2vvTOCjqLJGf29V9b6lu7N19gUSSCRsAUJAISCOIooCP0YQUWfRefrpzHMcHb5vHHEWR3EYN9AZfIIIKDDyHGFUBDQomxFkD4SE7IFsne5O711dVfe9U90dAsKIopDgrR+ht7rL+Z9zzz116966cIuWcKcqNhWbjXGN2qNtHXj2bLH+/b/+wh8I3m3QqRu6XR1hlUp/OCl/9L9YJOqdJz55yO2wj0/JH/HbuPFFmyAA5Ku3DDtcvvHHOcmmzO6Q4NKZ4rSOYFgTCPOdcQpFDfb7jCqOlIYJw3ixzqVNSH0js7jkgKvZrY5LTwogXXYHanhD1dESvKm5sfFWhlE48kcUv60bNF0ejYF2d3qXZ4CrpeVBX1BQaXSmxjhzvF1klRLDsvb0gQN3YduInoUVcH71dmYgkfixcSbTvuTim4/EOhLX4TXmzpbm8S6321w8btq/e28FKM/T2//pBL/PO0Wp0TUbEzO3Z5XOPYYxPu/Id2fVToO9tX4kIoxnUNncQ7E5cV/XacHF2NHPWkbpdSZHliaxDhde/Mg66awytHV0DPZ5/YNMJv2xeDbpSGxOXTTg5CreXXZ/cmqaU8lK/0opjozUXc6DBmqXkfbixYuHE0J+yjBMjkKhOK3X6//PPffc88VLL700IRQK/ViSpEStVns8KSnp8/b29onhcLiA47hahUKx+oEHHvg8ajS4u7s77vXXX7/b4/E0/dADtQupz/Xvv5hDIn+Hx9N9I+K0R3J//MeFCCHp5If/GCT47f9LK3j1AiIkgDUMq1BhLuzrzM5K3SUYzZXttXVjA6HwFI5VJ2MGFouSoBQOtCtIuN5kNB5Vq1WOLlewMITYkQqVjkGESELQi1gp/GlG0Yj3Th8/MMDPi/dKmMtBRGwloYBdkCQeMzhotlirbNkDP0f5B9rg9iXpqNSHW47kYsIaOaWyGg+Z3g7BZ9Omp2cFRPYWgWCWiIJbqyQHExOTPhU9jpQOjzCPVWozRH93swrxx5OTUqqVBp292+G0dblcBbxArCynkDAiIh/we6xxRjvmFKquTrtRYBXppoTUFLfXP8CkRCt0rPIly7BsoWrnkcdZlXasUqXwkXDY7/d7ugQ+4GAVSqs+zpKLGSVLpLAohgWvGA45BD7oRqIUxAhJeh0nBXwuTiKIMRkMbrVK1xbgeYvLy6f4BKG7eMKkt3Hm9XX/qam5dqwxB8LuKXwwHMgoHlLee0l/73Rw685efii3u619usQHsszmuM3xt6J/t24z5QdC+L8CYalAyaLTHJG8EiIqgrCOIWIoHHB3MZLYrdXquo1GfZdKpXQLoiQIwZAhwAfiMVbwOlN8vS7eWoWkvNPg6J3lzw9rt3fficJhm1GFjrFYdPhFLktgVFkio8CIYT0CEYMSzxM1yxFGCKuxEOY5jXptRsaNFWikh1StePunVoM6U61WvGm8ZbF8OwUmaXe2fTKqs7l+KpbCbJzJusI2bUE1qv8k/fDH795r1LIOjUaxNnnGXztaP3hlQl1jzQ25KZaKpNTEbbj4/sjtHFgpt3PjLU6H67qBuemfWrj4jSjJaD558Mt7BIYbiCWxWxSDfhIWBMxiEhdnsSempBzgDFpPyO7K6uxsyw76Qzo+4OcSbUk18aXjPkT2gNR+4sCs022do01G/fGcwsGfuprbM91B/qYwYtNZjgszGMuhkCSIYUkK16bnZHykGXHPF73n0sk62teSG+pomRrwdOcgToUEUUmEsBREWAwrlEjPYSEZC6GuFKvpLfX1N1Z0lO8u4H2BCQLLNmUVj9x2If1HfGClsunD90cFPO5JYjBoECVJMhr1PqPRZPd5vZzH50/jVFoTZlilGA4F1BrNx5lFgz9BJj05+sGWG1lC8qwJSXsSs/Iq8KDp8oj4WTZW91YSCogGhNxtuPBBL6mvV39RsXaeWcXqtCqyIW3q4//xlu757Jy0VFgP7fl4lknHuVIGZBxWDkyqid2CJrUr85y19aOF1IJ/JRbOPvMoi45yvWdv+eSGlrYinTXRbskZUBmXm3cUm0od4COE7c/fUHn8ePHQSdM24kHTD5+3XBgB78xKQD5fEGeXuc5uS4RB9hM6pOpWYuOYS3r+V3RV/VlzAGNlwUIDVFCohKczfZNpBJexa/7aoq70nFEaqH2tir6bE6BhPf744zMUCsXNY8aM+aStre2m7u7uQ48++uhLTzzxxE8EQcgbNGjQ4WAwWBYKhUwY41NZWVm7qqurS51O55E///nPrxBCFK+99lqh2+0udrlcE3ie37xo0SK6P+YFVATP4kFBzQCkZB04rUx2rvIInKNCjySlHhGVhDDLgHdBDOfFltzIkmuYyKztSBF4IS0YCrOiQu01WRJaUOI19tj8H1ih1dbUWOB12fODAR4ptcaGhJyEI5bcKd3yAxf3f5SDGJKm1qha4/NTTiMkhhAqEC52cjjMl3Pz9jS1glEpkehAHpU9dpXoqdxW4HI7M1VKQ03CiPjG3kv5YYUr0liMSKclKCgGUfxhf8/EWUJw4PTRtNP1taV2h9OWnGJblznyR23ynKTmSktL64nRCpbj9Sp9F7HGndYnD+9CTUdMTadrRrIsSlOwqladztiqU6k7kGB2ogEDzntVfGZOSY0KoQEwIf+S5o2dT72n923SmvSqOG3+lA646oaR1MbDn2XwwUCB2WBqjTcldHqCXo1EggZWIn59groVxQ2TJ4R/kxZtP/hxKqdTq006VSuyjQwgR4XB60VpmOFYholzaQzaAELdBPl5FklhNWIUQZRU5ISRctmWOsr1CNswOtoawGVl8oq5ng6sdp8JmRFC5pHeHruC73JMQYQG8Gc4ntYiZAued3sdd4sVGVKhvMjChMpKZSBOlaTRq4tWkEwAACAASURBVHzI2O75po95kDuk1i+tyDYSFpcQsGVfw97EgM8/mMVIYDlFkFVIPKfQ+1Vp8S0YpwcuxBN0ghwVOsRqWSRqRNTGB1FBgYBcB428x58mibxXk112Ubeozh+EEAahYxxCBTCvEtqWPL8S9hBGHcSECK9FWOlH9oAz1nbOt6jgYuxB9huwj9E3tJ+LyZueQwl8HQEI1LRa7YLx48e/SVd9fh2tS/gdGvojjzwySxCEMXfdddfygwcP/qK5udn10EMPPfvyyy//rLOz0zRlypRtHo/n3s7OziKO48pnzJixcvXq1Xc4HI6uxYsXv1hZWan8/PPPi+x2e4nb7R4fDoffX7Ro0apLqBZNSglQApQAJUAJUAJ9mABd9XkZlfPkk0/egBC6i+O4Tr1en6JUKo+bzeYtra2t+Q6HYwLHcS6z2aw2mUwOr9eb0N3d7WMYRqdUKrc8+uij78RGhNxud9zy5ct/5vF4Gn7/+9+vv4wi0KIoAUqAEqAEKAFK4DISoIHaZYS9YcOGtK6urtvdbvdwjUZzKCcnpyYYDAqwetPhcNwUDAazlUrlp9dee+2B/fv3T7Lb7aPUavXB/Pz896ZOPbPUHVZ9vvHGG/d5vd7mJ598ct1lFIEWRQlQApQAJUAJUAKXkQAN1C4jbCjq8OHDZkJIolKptPM8D/NOlEOGDHFt377dGh8fb0pKSmpPTEz0wnksy1rhYc6FhYVnPdHa4XCY3nzzTQjUmn73u9/RQO0y65AWRwlQApQAJUAJXC4CNFC7XKS/w3IgUFuxYsXPfT5fE731+R2CpVlRApQAJUAJUAJ9jMDLL7+cwjDMgtLSUrqYoI/p5oLVgVufEKh5PJ7mp556is5R6y+Ko/WkBCgBSoASoAS+IYHnn3/exnHcf5eUlKwaNWpUzyb33zCbPnH6D2pngtiI2pNPPvnPPkGfVoISoAQoAUqAEqAEvnMCEKixLPvf11133aphw4bRQO07J/w9ZEhH1L4HqDRLSoASoAQoAUqgDxKAW58cxy0oLi6mI2p9UD/nrRIEaitXrvw5rPqkc9T6i9ZoPSkBSoASoAQogW9OIBaojRo1anVxcXHFN8+h76T4wdz6JIQYFy9e/AtY9blw4cK1fUcFtCaUACVACVAClAAl8F0SgFWfSqXyd5MnT15VVFS057vM+3Ln9YMJ1GBz9xdeeOE3CKFMo9F4kGEYeXsT2O8luu2LzAJHPmD4GV57v4+eD6fI58Z+g/0wXS6XnuM40Wg0hsPhcM85sS1azlVsbFuWWDmx/KJ1kLd1gbSSJPXsBdf7c7TO0e1fIjLEvoueJ0VlExFCTpZljxBCWhYsWOCM1WXhwoWcSqVKI4QUMQilYkmIyAV780gMEuUMGMIoVAhJkA1C4WCIC/m9CovV4BckkSUMsACULCISxoiFs0SEJYIxQ2DzmCAhTDdCLGzXA9ixhCWZK4siecqyQtpIYiRFdRDRhYRBU4RE6wbb9TCsXCIcrFwvFgly2SzCUAlMMBLlUxgoESGRwURkGYQYCWMWvhNhqx6EmJi+IQ2cCrgh31AopHS7PUxSUmIAcuB5AYfDAmZZBjMMJ2cdOSK7K2HMkth7MBt4f8ZOZHOQ85UkgZHTS7H0kVzOfIrkF/k/snsSiWzzE8VCCAtCEiKXAb9JiOtVFmgPEIQZLNtvpNxYKVAsls06YjNhPozdHrfCarYKCoVCCIVDmEGwWSsC7WGoFwE2PXWK5CSCZch4I7WFgiS51kCZQRKCv4hkkXeS/A80GpNWAvkY0B+kBxnBzkAWqBshIoZSRCLJymQJJgrCIGAHOQgIExFDcZLERVLInOR97mXZJIlBLMsSBUuI1+tS8kGBiYuL5yNtL2KDkJNsLxc4zuYH9Rej6RDioOyoHzijxIjZ9T6kXhtwETaitwg2BjGyLJF8JEYA1rI+EehUZHv8UKTccLS+CjkP4EcIvOcQKxMIE4EPcKFAQKnR6HkWK0RJ4pGIBYxZJWaQMsofagSeRbYpSbYH+V90O6movmULkalCM5bkslkiyvtuwXa6shQMVFkkoGTITyQsQQwjgergK/hjEZIIYYhEJIIReBmJsNFtpSSMwYXIfgxcBrxymGBRFBkW2ishLAMGCe4C2ivBOBAMYsak4uxddp1FZ/CpFOqwbNCiiDFs0hrxLoTHmPAKRmKJSAwhASkk2DOLxeCdIxWHbfAifjzqPWVfI9vVeQ65CFl/SGIk0ByoTfZrUtT4Za4Iy8YuN4GI1JGeBPwUw3Dg0zHhCBZBHkliWYllWAkqLrFhSWDCmGCFmpXrIITDyrCP1ygQE9bodH4x2qoi9gZ9VI9vAGcBRckNKtK+pWg/wsivMR8g+5RefVv0BzA6OV1v0aN9HPhJBegk1m/15BZxAHJ+8Brzc7HCIm5G1msvXxvpYyMigIVI8Co4nU4TlJ+cnOz1er2MUglbnYLv5eU+ENpyrG9jGDCNqC4YBpjKJsAwstsigiBA96VzOp1T7r///sfz8/MPXaiN94fvfzCB2vr169kDBw6MN5vNRRaLBYw5tg+drOCYkfUyrB6jg4YVM8DeQRp8r1AokCAIQlVV1b02m60uPj5+H8/zcqQWM8JzDSEaI4KBns+4o22QIaLYE8jIxhdtED3vozFVTzAHRtr7kB0Kw4gMw3h1Ol290WhszsvL68zKypL3RCwvL1c5nc7sgDcwOCyE4rEUhraNIaQRSSQvCZwLq4h1wayjva2go70tv7Aob70kSWyEh0LuSsHTy40PiT2dOxLFoCBgl0KhIKLIMoQBvxyRGwK1GIPIZ7bHWRMM7VrCgB4CPxa8fZRXhCf4bRGxIjRyTMISxiLUFQII8PByz4CxKH9FGFYSWIaBvQcx+ERWjvZY6DblGER2IqAylsUsyO33B2Z0drRnJCTaXtfp1G5RBFcrYuh6IsF1xLVHgiVCoNMlEDNBlCD/Jsb0Fe1sIx4t0i/Kbkd252eYnRP4yeyjfQETc6CywwWpCIciNhs5A9KeCQahhoSI4AIZ6Lgi/XGkK5eDGTlgwpjjGNTlsOd43N4bklOSD2s1uj1CGPYQj1wg9PhzuZORYp3Cma5CPkd2sgRB99sTzHFy64oEOZEwJMYqErRFghkINMDfygEb1ImoCMGKaBgpEgl8MQbw8AeBAYdYopAVBoELGwmaGMSoZbXLAZccuEmI4TgUDhOi5DjEcZLY2dk22+sJJNgSbSsUChUfC0IhFIxd4BCRQMDRc+EWDaB6Lsoitt2jkwh8BrQU0V0kWI2cBdqOBWgRnhGrjQRiApwh6wHCT/lyRP4NgtKYPjkENiL/YRFyY+AV9IixAjMM6APkB3NVyHkwiBfb2k8NEXj+Wlty6k6OUx0hUpiBQBczHEZIGbVRuKwhApGgJwepoYNDctkyW0m+booG/BAJRIN9LGEIT2S7xByBy59I5y4CM0lCkiQiDvKRWIlIEIVgcBIStFxWgiANvhAkCa7/5E415uKg7cu+hIGqgP1CA0UsZghE4bBJLAtRN5IQG+R5zOmU+oq9e34+rOCa5VqV3hnxVSIBBwIRisQwkkCwFOIQxFZEGwohTkJIZBXyNaSsSaAqt4nIRRpUKXqNINtY5IhG0nJjwCQMbQGCTJGIEGyCdBFNM+AcJMIg+RVElZAoxTwyyEswR5DIIsIQLICc4AshUEMcBGsQqHEQvIlYZDgliyEoE8PhbGencxIRxIbUtLStBBG4yIz2Waw80ADBGQQ6kow20ijlNglemcSCNBGBSyTy91HJzvKnSKFUKqP+/EyPBX1QtIFw8Hq2Dz47MItd9Mb60qgDiflWua3COaIYCYRjfSQIIAhCoKWl5dG4uLhWi8WyNhQKQX3kc2KBWnQwQpYveqEZe+0J0mLBWjgclliWlU6ePMncf//972RnZ7vOSNX/3v1gAjVQDez7abPZNO3t7ZxerydGoxG53e6vaO2cq4KzfocRoXMTiKIorVy58qX8/PzdhYWF78fFxfm+zhR8Pt9Fs9fpdGdd5fTOG3zDhcrqfXUE53m9Xtj0mi8oKIBAEgI1rrCwUA2jR5CHsVdG51KBz5qwUrH94/evbWppmnDvT+79PcN48dmpvloTQRAknU4Hmz9jl8uFEbLA84iRxQKvvQ6HA6Fe30XO/fojLk4iyAE5wmFBlui7c/OCfbxhM2/czWA3A6NiEf/BMD7s8zFYr9cjjH04EGBl31pdXfW7psaGyRar+d4RI8Y06HQ6uQSfL6JaSdISnS4SLHmRFyGvHsU+S5KeIHQuwQjdCDM5H4yQvkdA/Zm3ke+8cq7ojO490XIjtnCurkAOhAzyOSAH5I19PhAQIx1C2N97ZA2hIMsyOoZhNpeXT+J5/tHszMx/5hXkvKkiKil2eYqiV6kgsVZLCIpaNdFqI3J7oYZQx7OvwqHsC9l3RM6IsHJ6PUK6XlfxsswEZPQgSYrZfUR2kM/HMDgiZURO+IcNBgzy+bEfg5YCDIM1Gg3q6gogq1WDUCCAduzb83yX3TU4Oz1jXl5hob0HPNi1pIl0dyCjrJxev0bUfuYA/cN3vc45X2MHc4maipxWG2UWkxuYgfhnt+2YnCC9ARmiHIFZLG7y++GdX7bfWKUkSSPXW6ORpHfeeec2BcfMv6ZwyNIBqXmfAJPYeVAHsF85qJEkApzhn/z7GcQRtr6ovZxrl7HMvF4EDQA+9vZBkDdYvj7ql+A3k8lEnE4niouLIw5o5+c9LIhhXNhsNsuyut1uWUa/388Yoa2CjjHGoVBIHnbHOKxb+vd//N+JkyfdMeKaEV1Q7pm2KclygYRQvt5ACDRHaDOe6Mj2V0U2ntM2v1rJmK48Hg+SdDqij9qtJBkIQt3IKBkJMZGvyApyo66uMxlarcjFuDDjiugQ5Iz9xfoeH+PDOklHGhtrC09W1/7E5equuecns171+fwMtItzfTvIGfu7AGCZf1dXF/jer/QZ3d3dMILFnq9/u1B+/+n7c/vQr8tXrVaH165duyYhIaFy9OjRz7Asy0D/7PV6MfA2GAw9dtZb9jNt4Kv9oNFoJIFAgE9JSfF/Gxn6UpqL6gz7UoX7al3eeuutG202W8PEiRNrMcYQEF11ByGE3bRpU4bT6cy6++67y686AXsJdPz48bH19bWDg0H+vRkzZvTysleH1NFbD8y2bdsKFAwz0ZaWVpGXl7cfhikvdLu+v0oOslZU7LrJ5fKmhEKhddOnTz8TEfVXoS5Q77Vr114TFxdXlJ+Zvzt7cHbD1SRezGajA3+Kdeve+nlSUsrrEydOhPC11w3mq0fqyspKS2tz61CXs9Mza86cfVePZF+VZPPmzTdbLJaO0aNH772a5fw2stFA7dtQO08amANns9kgQIPRowuOcn1HxV2RbKKOkmtpaeHS09MDV6QSl6lQQojKbrcry8vL/bNnzz4zme4ylX85ioFbEZ2dnVqtVqvT6XQwMBSAOxOXo+zLXUa0fcI8HBi06z194HJX5XstjxCitNvtqvj4+ODV5oui/kcRm7Zit9vN8fHxMEQHdwiuykAN2mhDQ4NSEAQycODA0PdqPFc48+bmZk1aWhrcdb+q5fw2mGmg9m2onZNmy5YtxVu3br0lPT3dm5CQsGbOnDmnv4Ns+0QW69evT7Db7dMbGxtzk5OTj02bNm1zeXn5mOrq6utycnIqS0pKto8YMaKxT1T2Eivx1FNP/dpoNOYaDIY2lUr1GkLo1gMHDhQWFxfX2Gy2VWVlZf16ngPgqa+vV+/Zs6e4pqZmRigU0lqtVo/ZbO6ura21ZWdnnywtLf13QUFBzSWivKLJ29vbkxYvXvyQ1WrVMAzz7MyZM82vvvrqfKVSqZ02bdqykpKSrqeffvoBp9OZOHXq1PeMRuMnxcXF/W4UfMeOHRkHDhyYcerUqaSpU6d+WF1dzXd1dc2F+VZpaWmfYoxbu7q6ftzd3Q1TPnZNnz59o9Vq/epcjyuqrYsrfMWKFb/Yv39/0dy5c1cOHDiQLF26dK5er2cGDRpUn5aWtuzkyZNzdu3aNWLw4MHtJpPpT/3x4grmUdfV1Y0NBAK3YYx3l5WVHaitrb3x5MmThRqNRsrMzNxeX18Ptzivy8rKqsnKytpSVlZ28uII9p2zCCGmZ5555r+6u7sTRowY8WlCQsImhmFGv/fee3MzMzNbH3744aebm5tty5Yte+z/7yzAz5kzZ1F+fv5Z0xX6jjSXpyY0ULtEzp2dnYYlS5Y8o1KpeJ7nR+bk5Kyy2Wzrp0yZ0n2JWfeJ5B999FFiIBC4saqqaqBCoRidn5+/HhxHdXX1zdddd93LQ4cOfXvw4MFXxa3Bn/3sZ5/l5OSMyMnJWZqWlvblzp07f22xWJwtLS1pGRkZdxmNxsP9sQPobUj79u1TNDQ0ZJ0+fXqOIAj3hsNhnVar7WppaTGOHj165dChQ18YMGBAR58wvm9ZiZqamoStW7e+1dnZOTIcDo+1WCz/ZTabywKBQLJGo/nEYrF0QaCanJzsO3nyZGsgEJj67LPP9rv2eujQobSdO3c+4nQ678nPz18WHx+/3el0zjhx4oSFEBJKS0s72djY+LhCoThdWFi4eNiwYcv760j4xo0b79m6detf586d+2p8fHzg6aef/s3YsWM7Bw0atCg7O7ti+fLla6xW63a73f7jSZMm/fLaa69d19/ubCxcuJDJzs6e0NzcvLCzs3P/fffd9+yxY8eGV1ZWztdqtddnZ2ev3Llzp0qpVN5cUlKy3GazrSgtLT31LZvJFUvmcrnMGzduvMvhcLAtLS2333HHHfPefffdpWazeX8oFJozevTo3x45cuRWtVqtliTJgjE+9uCDD/7qilW4DxRMA7VLVMLBgwcL16xZ81JcXNzf1Gr1bXFxcSq1Wr3wzjvvrLvErPtEclhS1traalq9evUIv9//5PXXX7+0vr5eX19fP1er1bZqtdq3H3jggY19orKXWInFixevVKlUE3w+31GNRqNmGCZ77Nix/9iwYcN9o0aNetVms71WUlLSL0ckeqOBW0gvvvjiDRzHvWCz2Rp5ng/V1dUN12q1dQkJCcvmzZv31iWivKLJCSHcrl27/veWLVselCTpJp/Pt+Lmm2/erlarr9+7d28eLIzLysoKjRgx4oO///3vM0eNGjVm5syZx/vb7TNYHFVRUXGnIAhLjEbju9OmTXvO6XTmfvDBBzc3NzfrJ06cWFFfX/8zeNi3wWDYNXTo0CXjx4/fcUWV8y0LP378uPW1116rmD179t6UlJQdb7755i8sFgt05F+MHj26/p///Od9t9xyS1lFRcWutLS0EyzLjuuPF1UVFRXWTZs2/RKCmZdffvlRl8ulee655x7iOG7s5MmTl+zfv39kMBj8sUqlquN5/tXf/va3H35LpFcsGbTPkydPmh0Ox8R33nnnzzNnzpy/Zs2a9bfddtvYmpqa58LhcK7H4xk8atSoG4LBoG3Hjh0vLlq0KOOKVbgPFEwDtUtUQm1t7ZBly5YtCQQC/5ObmzvXZDJZWZb9n7vuuqvfDUmfDwUMx/t8voKurq5fGAyG5tLS0hWtra1se3t7UUtLy00dHR3q559//v5LxNgnkn/00Ucj29vbUxobGxd4PJ5BqampngkTJjy2du3aJ8aOHftmQUHB3wcOHNjvA7W2tjbdqlWr5jkcjjvvvvvup91ud7i5uXlsa2vrbadOndr/l7/85b4+oZBLqMTJkydvX7169Z9Ylp116tSp1fPmzVtltVpv3bRp02h4tsvw4cO7YHXZE0888adJkyaVTp8+vaq/BWqAZ9WqVTMJIctUKtWHZWVl//jss89ubWpqKkhOTn571KhRB5qbm3OrqqpuCYfD0ziOW/Lggw/++RKwXtGkjz32WPWsWbO2FxQUvPLxxx+nNjU1qWtra1+ZOnVqxfbt26/NzMzM8ng8zRkZGU0IoaH9MVCDOWmPPPLIfZIkDX7hhRce3bx587iqqqoFdrv94C9/+cs/7t27F/zTwKqqqhk8z9e8+uqri/qj3X7++ecl27dv/yPP86/NmTPnyxdffHFHfHx8Vl5e3t8dDsfI1tbWvF//+tf5NTU1qRs2bFi/aNGi9CtqfFe4cBqoXaIC4Gp1yZIly/x+v4phmLzc3NxXc3NzV18N85kAzYIFC/L8fv/fgsFgwdSpU1fk5+e/d/z48UGVlZXXB4PBVKPRuP+xxx574hIxXvHkMMq0dOnSR3meH+BwOEqtVusBn883RBCEVkEQBmRlZd2bm5tbUVZWFnkKbT8+1q5dO8LhcPzV5XK1lZWV/fXUqVPzmpqaCgVByNBoNO8+9NBD/92PxUOnT5+OX7Vq1ZKDBw/eeMMNN6yVJKmkra1NZFk2PT09/SA8q+nIkSPTgsFgjV6vT01JSSmeO3due3+T+cSJE6nbtm371YkTJx5KSko6lJiYePjQoUM3JScnS2PHjl2uVqtr6+rqrgfdajQaU2Zm5nMzZ85c1t/khPr+61//mr927dq/DRs2rHPcuHFvHDp0aEBHR4cKY1w2fvz4X+7evfvlQCCwhxAyffLkyfOnTJmytr/d+gQ5n3nmmfH19fV/FARBO3HixD/b7fZkjuN+YjKZlhYXF2/bu3fvzU1NTSXBYDCbZdmNTz311Ev9Tc6Ghgbbgw8+uGro0KFFQ4YMeaqoqGjlhg0btrtcriq9Xl86dOjQBR0dHTfW1dVZlEqlJjMz89B9990HD6v/wR40UPsOVP/ss88WGwyGGwOBgDM+Pn7T/PnzW/rjVc75UCxdujRdFMV7/X6/afTo0Y25ubnbamtrs1taWq73+XzVCQkJ22bNmtWvJ5/H5N60adNjPM8XNzQ0bM3Pz99ZX1+fr9Vqf+R0Oj/zer2bFi5cGHlwWD8/3n777XSYkOz3+2uvueaaNp/Pd5fdbh8SDAYrrFbr+7fccktVfxaxs7MzZevWrYs6OzsTioqKWjHG7zc2Nk4OhUIoNzf3rYyMDPtnn312J8uyg5VK5RqO4zbNnj2b728ynz59OvPQoUN31dbWjo+Pj2/V6/Wn6uvrByQlJcWlpqZ+bjAYDra1tc2AVaCSJH0wZMiQj4cOHdrS3+SE+u7Zs+eeTz75ZGxqaqqhqKhoU11d3bWBQIDp7u7+sKSkZOunn356vdlsvqOpqWnb7bffvm7o0KFf+yzLvshh3bp14xwOx1xRFIWBAweWNzQ0NCmVygy4SLTZbL5jx45N9Xg81/r9/qpgMPjBww8/XNsX5fhPdWpubrY899xzvxo+fLghMzOzyWg0Ltm9e3cpx3G3er3euvnz579x9OjR1CNHjsxhGIYvKip6u6ys7Kp61Mw31RkN1L4psQucf+jQoUSVShXIz8+HR3BeNUvFYfK5SqWyuN1utUqlIiNHjuz88ssvlaIoWmBpfG5ubr+bhH0hlR85ciTd4/HEmUym+oKCAphornS73emwo8PVtDQenocn71GEEAQn3OHDh5NgJZZKpWq7GhaGwMpWl8s1SKlUwsRrnuO44x6PB/b9g4c+t4wcOVKAVWVer9fS3t5e1V9HSQkh6hMnTtjAZrVabUir1fo9Ho+a53ktPDM2Nze3C1bAwkND09PTmxMTE/vthUZ9fX1yV1cXPGpYkZCQ0H7q1CmrXq+XhgwZ0gD+Fm4Z7tmzJy8hIaG+P7fVmpoaYyAQiIeHuobDYY/JZPJwHIezs7ODMOq/Z88es0KhiOM4zjF8+PB+uQoddPXll18mMQyjhD6loKCgGUYFv/jii3SdTucsLCyU7RQWBcED068Gn3SpYQYN1C6VIE1PCVACfY6AvLUUkvdtlbc36nMVpBWiBCgBSuAiCdBA7SJB0dMoAUqAEqAEKAFKgBK43ARooHa5idPyKAFK4HshEN30+RuNnm3evHl+ZmZm5aBBgw5erbsyfC+waaaUACVw2QjQQO2yoaYFUQKUwPdBwOVy5XR1dY3hOK7CYrF4PB5PfDAYNDgcjqPFxcX+U6dOpbtcrqzu7u59paWlAdhOyul0woNwD69bt+7DjIyM+tzc3JeKiop202Dt+9AQzZMSoAQuhQAN1C6FHk1LCVACV5RAXV1d0QcffPArURRHxcXF1TY0NKBQKGTleV5TWlq6NSsra8+77777U0mSMoYPH75/4MCBy1atWvVIYmJi9vjx4/+5e/fux2BVJELoZFFR0Va73f77hx9+mO41eEW1SgunBCiB3gRooEbtgRKgBPotgVdeeeX56urqecnJyeaurq6wx+NhSkpKjup0uoONjY3jWJYVrFZryO12L+/u7n5Yp9PZMcbZPM8/UlZWVr158+Z3UlNT9QaD4bMTJ06MCYfDg6+Wx7D0W6XSilMClMBZBGigRg2CEqAE+i2BF198cU17e/vtxcXFLWq12lNeXj5o3LhxtZmZmfu2bNnyI47j9KmpqW2FhYV/Wr9+/RMJCQk6lmVV+fn5102ePLnrD3/4w+7x48e7MjIyNi5fvvwRURTTFi1a5Om3QGjFKQFK4KojQAO1q06lVCBK4IdDYMOGDdfV1NQ8pVarM3JycvwVFRW5kiRJHMfZc3JyNpjN5kPHjh171Ov1inl5eQdMJtP7x48f/4PX622eMmXKvxsaGn6en5+/Lz09/eO1a9f+DiE06je/+U2/fFjqD0frVFJK4IdFgAZqPyx9U2kpgauKQE1Njeq9997LNZvNmfHx8cEdO3Y8m5WV9YXT6fygoKDg8Lhx45wvvfRSviRJxjFjxjQXFxeffv311wfrdDpLSUlJk91uNyQlJXVfc801zhUrVmTZbLaD/XGPyKtKqVQYSoASoLc+qQ1QApTA1UWgsrJSWVBQIK5Zs2bOoEGDjo0cObISY9yzKACe6t57T8Ty8nJu4sSJYn/bJ/Hq0hqVhhKgBC6GAB1RuxhK9BxKgBLoFwRgCx6EUGjAgAE8DcL6hcpoJSkB47kfSwAAAKdJREFUSuBrCNBAjZoIJUAJUAKUACVACVACfZQADdT6qGJotSgBSoASoAQoAUqAEqCBGrUBSoASoAQoAUqAEqAE+igBGqj1UcXQalEClAAlQAlQApQAJUADNWoDlAAlQAlQApQAJUAJ9FECNFDro4qh1aIEKAFKgBKgBCgBSoAGatQGKAFKgBKgBCgBSoAS6KMEaKDWRxVDq0UJUAKUACVACVAClMD/A2asD5/r/Cp5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p:nvPr/>
        </p:nvPicPr>
        <p:blipFill>
          <a:blip r:embed="rId2">
            <a:extLst>
              <a:ext uri="{28A0092B-C50C-407E-A947-70E740481C1C}">
                <a14:useLocalDpi xmlns:a14="http://schemas.microsoft.com/office/drawing/2010/main" val="0"/>
              </a:ext>
            </a:extLst>
          </a:blip>
          <a:stretch>
            <a:fillRect/>
          </a:stretch>
        </p:blipFill>
        <p:spPr>
          <a:xfrm>
            <a:off x="3073400" y="0"/>
            <a:ext cx="7010400" cy="7315200"/>
          </a:xfrm>
          <a:prstGeom prst="rect">
            <a:avLst/>
          </a:prstGeom>
          <a:gradFill>
            <a:gsLst>
              <a:gs pos="0">
                <a:schemeClr val="accent1">
                  <a:lumMod val="5000"/>
                  <a:lumOff val="95000"/>
                </a:schemeClr>
              </a:gs>
              <a:gs pos="28000">
                <a:schemeClr val="accent1">
                  <a:lumMod val="45000"/>
                  <a:lumOff val="55000"/>
                </a:schemeClr>
              </a:gs>
              <a:gs pos="58000">
                <a:schemeClr val="accent1">
                  <a:lumMod val="45000"/>
                  <a:lumOff val="55000"/>
                </a:schemeClr>
              </a:gs>
              <a:gs pos="84000">
                <a:schemeClr val="accent1">
                  <a:lumMod val="30000"/>
                  <a:lumOff val="70000"/>
                </a:schemeClr>
              </a:gs>
            </a:gsLst>
            <a:lin ang="5400000" scaled="1"/>
          </a:gradFill>
        </p:spPr>
      </p:pic>
    </p:spTree>
    <p:extLst>
      <p:ext uri="{BB962C8B-B14F-4D97-AF65-F5344CB8AC3E}">
        <p14:creationId xmlns:p14="http://schemas.microsoft.com/office/powerpoint/2010/main" val="27812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2" name="Group 2"/>
          <p:cNvGrpSpPr/>
          <p:nvPr/>
        </p:nvGrpSpPr>
        <p:grpSpPr>
          <a:xfrm>
            <a:off x="12158476" y="-352132"/>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10653185" y="-988811"/>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119446" y="4419600"/>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2" name="Group 12"/>
          <p:cNvGrpSpPr/>
          <p:nvPr/>
        </p:nvGrpSpPr>
        <p:grpSpPr>
          <a:xfrm>
            <a:off x="238004" y="334738"/>
            <a:ext cx="13943177" cy="1807829"/>
            <a:chOff x="0" y="-66675"/>
            <a:chExt cx="13886906" cy="2410439"/>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11700"/>
            </a:xfrm>
            <a:prstGeom prst="rect">
              <a:avLst/>
            </a:prstGeom>
          </p:spPr>
          <p:txBody>
            <a:bodyPr lIns="0" tIns="0" rIns="0" bIns="0" rtlCol="0" anchor="t">
              <a:spAutoFit/>
            </a:bodyPr>
            <a:lstStyle/>
            <a:p>
              <a:pPr algn="l">
                <a:lnSpc>
                  <a:spcPts val="7610"/>
                </a:lnSpc>
              </a:pPr>
              <a:r>
                <a:rPr lang="en-US" sz="5000" dirty="0" smtClean="0">
                  <a:solidFill>
                    <a:srgbClr val="A4E473"/>
                  </a:solidFill>
                  <a:latin typeface="Muli"/>
                </a:rPr>
                <a:t>Chi </a:t>
              </a:r>
              <a:r>
                <a:rPr lang="vi-VN" sz="5000" dirty="0" smtClean="0">
                  <a:solidFill>
                    <a:srgbClr val="A4E473"/>
                  </a:solidFill>
                  <a:latin typeface="Muli"/>
                </a:rPr>
                <a:t>tiết thực hiện và vận hành hệ thống</a:t>
              </a:r>
              <a:endParaRPr lang="en-US" sz="5000" dirty="0">
                <a:solidFill>
                  <a:srgbClr val="A4E473"/>
                </a:solidFill>
                <a:latin typeface="Muli"/>
              </a:endParaRPr>
            </a:p>
          </p:txBody>
        </p:sp>
      </p:grpSp>
      <p:sp>
        <p:nvSpPr>
          <p:cNvPr id="18" name="TextBox 18"/>
          <p:cNvSpPr txBox="1"/>
          <p:nvPr/>
        </p:nvSpPr>
        <p:spPr>
          <a:xfrm>
            <a:off x="150216" y="1172674"/>
            <a:ext cx="5610345" cy="502638"/>
          </a:xfrm>
          <a:prstGeom prst="rect">
            <a:avLst/>
          </a:prstGeom>
        </p:spPr>
        <p:txBody>
          <a:bodyPr wrap="square" lIns="0" tIns="0" rIns="0" bIns="0" rtlCol="0" anchor="t">
            <a:spAutoFit/>
          </a:bodyPr>
          <a:lstStyle/>
          <a:p>
            <a:pPr algn="ctr">
              <a:lnSpc>
                <a:spcPts val="4175"/>
              </a:lnSpc>
            </a:pPr>
            <a:r>
              <a:rPr lang="en-US" sz="2982" dirty="0" smtClean="0">
                <a:solidFill>
                  <a:srgbClr val="FFFFFF"/>
                </a:solidFill>
                <a:latin typeface="Noto Sans Bold"/>
              </a:rPr>
              <a:t>Source code:</a:t>
            </a:r>
            <a:endParaRPr lang="en-US" sz="2982" dirty="0">
              <a:solidFill>
                <a:srgbClr val="FFFFFF"/>
              </a:solidFill>
              <a:latin typeface="Noto Sans Bold"/>
            </a:endParaRPr>
          </a:p>
        </p:txBody>
      </p:sp>
      <p:sp>
        <p:nvSpPr>
          <p:cNvPr id="10" name="AutoShape 2" descr="data:image/png;base64,iVBORw0KGgoAAAANSUhEUgAAAmoAAAE6CAYAAACmtH4VAAAAAXNSR0IArs4c6QAAIABJREFUeF7s3QdYFNfeBvCZLbC79N6bggqIiGJDQLHHEhONJMaSRBM1MTFqyo1GBY3GGI0xGo0lUsQSsWtssaBRLIiCBQsICCy9L1tg23zfkF0veo2CUnbg5fnuo8LMOf/5nVnyfmdmzpAEviAAAQhAAAIQgAAEdFKA1MmqUBQEIAABCEAAAhCAAIGghpMAAhCAAAQgAAEI6KgAgpqODgzKggAEIAABCEAAAghqOAcgAAEIQAACEICAjgogqOnowKAsCEAAAhCAAAQggKCGcwACEIAABCAAAQjoqACCmo4ODMqCAAQgAAEIQAACCGo4ByAAAQhAAAIQgICOCiCo6ejAoCwIQAACEIAABCCAoIZzAAIQgAAEIAABCOioAIKajg4MyoIABBoukJKSoieTyaju3bsrSZKk6raQmJjI5fP5pJeXl0L7s2PHjum/9tprKpIklQ3vDXtAAAIQaHoBBLWmN0YPEIBAMwkcOnRosK2trVilUiUHBATI6nYbHx/fR6FQmBYVFZ0LDQ2t/dmePXtGe3l5ZXl5ed0mSVLVTGWiGwhAAAL1FkBQqzcVNoQABJpaIC4ujiMWi+lZMa5cLqf8/Pyqz5w5w3NxcaFqamqkoaGhqiNHjgiysrL4xsbG1RkZGbLw8HD11q1bjWpqajiPHj3a6OHhkWNhYfEjl8sV375926BPnz6y8+fPS62srH6pqqrqwGazJ3311VdF9LHMnTv3gr+//7GampqfXV1dOdevX+cFBARI6JAXGxvLFolEJiqVihUYGCjy9vaWx8bGmmRnZ3M7duwoHTVqlLSpPdA+BCAAAQQ1nAMQgIDOCFy7dq1jUlJSMIvFcqEoSqlWq6/V1NR019fXVxkaGu4yNDQsLi4uHldZWRkkEAgSTExM9nM4nOrCwsKP9fX1rW/evDnI19f3gK2t7VapVDokLy9vsJmZ2Q1zc/Oo4uLiL8VicScWizVl1qxZxfRBf/PNN+cCAwOPcLncmNzc3PcLCgq62dnZHe3YseNeoVDoXlxcPFepVOoNHz78p2vXrmVXVlZ+o1AorDw9PQ8PHjx4n87AoRAIQKDVCiCotdqhxYFBgHkCu3bteismJmaBk5NTkkQi6cLhcJxcXV1PPXjwoLOjo+MvPj4+hmfPnp3o6Oh47+HDh13bt2//g729vWdSUtKgTp06XTp06NDY0aNHr3VyciKuXr06zdPT8+rff/89tF+/fuGmpqZOubm5nUmS/Egb1L788ssLgwYN2l1aWmqxf//+iQEBAX/Gx8eP/+STT8ZfunRpcVVVlaO/v/8f3t7eB5KTk8edOHFi5qhRo1ba29unBAUF7WGeMCqGAASYJoCgxrQRQ70QaMUC27dvfzctLW2CRCL5ycjIqL+enl4fDoezID09faqfn195WlpaQLt27c56enr+dvLkyS/t7OysU1NTe3p7ey/t27fvgU2bNkUEBARcv3Xr1liRSOTWsWPHY1euXOnau3fvE9bW1qqysrKOFEV9rA1q//nPfy7069fv0IkTJz4cPHjwOjs7u81HjhzZ7+DgkC+Xy0UpKSmDAwIC9t6/fz+qW7duo/bs2fPJkCFDTqSlpf3+/fffP3j6gYVWPDQ4NAhAoIUEENRaCB7dQgAC/yuwZcuWiYWFhaHV1dWrORxOiKGhoSefz/8+NTX1086dO5dlZ2d7mpmZPeDz+TsePnw4w9HRsSYjI6O7lZXVbktLS3o27NeQkJBzqampA/T09Ix79uy51cjIKNfe3j7x7NmzsyQSiSdBEB9/+eWXJXTvc+bM+XvAgAF74+Li3nZzczulUqki8vLyomxsbO66ubktsbGxGbB169ZV9vb2DyZOnPhGbm5uj/j4+NmpqamdYmJifEmSfOKBBYwpBCAAgcYWQFBrbFG0BwEIvLTAtm3bxqWlpY2RSqXreTxesKWlpYdAIFh969atKZ6enqVubm7pu3fvnujs7FydmZlp6eLiEu7n52dPz4h16NDh7uHDh/uOHDlyQ8+ePfN37tw5p1u3bvfYbLbCy8srIicnZ0hRUZGnTCb7ev78+aV0kbNmzdo7bNiwAzweT7Fx48b53bt3T6Zn4D777LOpIpGob0VFhcPdu3d7m5iYPHzttdf2Xr9+fYhUKuUlJCS4bd++/XWSJOUvfbDYEQIQgEA9BBDU6oGETSAAgeYRePjwoZNIJHJUq9Vp9E37fD7fyMjI6IFQKGxnZmamlMvl6SUlJd2zsrL6Ojk5JXTt2vWKvb29NDY29nWlUmlnbGyc7+zsnMpmszPKy8u7JSUl9TcwMJC6ubnF2tjYGMlkMmMej3ebfoKTPqLLly/3tbS0LHB3d888fvz40Hv37vXq37//kSNHjiSFhIQEJiUlDbS1tc19++23tz548MD9+PHjY+iHF0aNGvWHq6trfvOooBcIQKAtCyCoteXRx7FDAAIQgAAEIKDTAghqOj08KA4CEIAABCAAgbYs0GaCGkVR5OLFiy3+/yZlYwMDg9pXy9TU1NSOPYfDeeJVM9oT4unvK5XKF3rR2+jr6z8+p1Qq1RP7sNnsJ/p+Xv/1PTHrU9ez2vq34/6346/bhkz233uoX9TOvx0Hl8t9pnt9j/tZ29Wt61XaaYl9+Xx+s3WrUCheeC7XLabuOfZ0nS86/7Q/r/u5oNumPxv097SfQzab/URN9M+f9XnRtqP9bGm3qVsv3eZTn8MnzrW6/Wr3q/u96upqgsfj/et4KJVKSrt93f3ov6tUqnqd19rPzbP8tD9TKBT1aosutLE+T03xGWqs2prtA4KOXlqgob9b6nbU0N+Bz+qLbkN7DovFYnL8+PF5/v7+ipc+IB3YsUG/rHWg3pcugaIoblhY2GSlUtmDz+fXrkquVqkJkiApkqQogmDV/qlWEwT9yD39PzWhfqI/kqI0XiyCDn4E658fkyRJqtXq2p/Rf6e/6J9r/9Q28s+36b4Iev/aPrT/ZrFYT3xfu4+2HW37/wZA91X3Z7X1PeOr7nICdfvW/r32uGmEf46ltqan/6R/Xvd7T2+vPb663ddtt26bT2/znOOr13+wtLW89InSgjs+PYaNWcqzzgft91gszfms6ZD+Pv09zTjWnkdPf09bq/b8rHu+Puszof2eth06ZNF90OGM/ru2FvpP+n8cDoegx1Jbh1KppLet/dioVCo6lNT+XPtFb6f9N/13bVCj96PbonekwxUdgOjt9PX1KblcXrsP/XN6O20b9J9P90FvQ29fpx+K/szSX/TP6EBFf7TpoFY3XGk/109/Zur+Dnjqc/vEZ077uaz7O6RuW3U/a08vFfIyS4c83d+LfofU9xytT7vPa+tljuVFtenS7wrtef6imuv781c9tobU8/Tvlpf5PVb3d9HTv0vq/h56+vi1v0/q7k/3T/8/S2q1Wk8ikdhPnz59ubu7e0597XRxuzYT1IqKigy3bt06WS6XF0+ZMuVP+j8QdnZ2RH7+P/cD29nZ1f6CFAqFDRonR0fHx9vn5+c/01Pbj7aPZ/VD/0fE1dX18TlK5yPtP4RC4eO/a/vT1lm3/4YU3pDjdHR0rFdIakj/rXXbumPV2o7xZc81rcOzPh8sFuuJz4yNjQ1RXFz8P58jtVpdew7+28/rWtPb1m1Xu29jj0d92q37mW+M/hvyuW2M/tAGBBoioEP/raA2btxoKZVKPw4JCdnTrVu3mw05Dl3btk0FtW3btr0jkUjyw8LCjtIDQb/Lb9y4cZp5scYbmrt379bb1cvL61khiJ5tUzZeRWgJAhCAAAQg0HYE1q5da0UQxEf0U9xdunS5zeQjr3egYPJB0rUXFxcbbdu27V2xWJwXFhZ2hA5pgwYNMpTL5Y9vKNPeuyYWi2sPV/tv7bHTU6oSiUR7SfNxwDIwMCAkEkntZvQPn/73v9nVXjepcynU0NCQoPu2tbWlHj16JHZzc6tmujvqhwAEIAABCDS3wMqVK635fP604ODgQwhqza3/kv1pgtpEqVSau3DhwsMURRmWlJQY6evry2tqap5YtNLS0pIqLq59Z/PjLzqAWVpaEmVlZS8Mt/92jd7MzIwoLy8nzMzMqLKystq2zc3NqZKSEoJum/6TDm76+vr0tXVDOzs7IX3720seMnaDAAQgAAEItEkBOqjxeLzpAQEBh7p3736LyQgvDB1MPri6tdNBLSYmZhId1BYsWHCooqLCjA5UxsbGoua+zEhRFCs5Odm4a9euVfR9j88yzsvLc7azs8tr7tpay3jjOCAAAQhAoO0KIKgxcOzpoLZ9+/bJYrGYnlE72FRBLS4uzvD69evOzs7OBePGjasgCIJ17tw5on///sSjR484rq6u9Jog7OTk5F52dnbJtra2kpSUFD0vLy9F3Seb6KD24MGDvJCQENyrxsDzDSVDAAIQgEDLCdBBTU9Pb3pgYCBm1FpuGBrWs2ZG7b2qqqrcsLCwA+Xl5ab0jJqJiUmVpqXahwruPqtZzTe9vAji4cN/nsZ0d69du0P59GPj8fHxPfbu3TvP1dX1kFAofGRqasrq0aOHkMfjcbOzs104HE4Oi8VK5XA4Q2xsbBIiIiJc/fz8jPLz8yW+vr43Q0NDaxcoy8/Pd7W1tc35txm3hh09toYABCAAAQi0HQHMqDFwrOmgFh0d/b5EIhFqg5parVYnCst5NxJudK6oElmz9QwJksOl5Cr6aiS79ijZhIpecI1g18Y4isUlObXXKtXyaoWNpcHlzyaMoS9PPr6PLC4ubtAvv6z9wcPD/ZRIJAoxMzNL9ff338HhcNqnpqaOUiqVIicnp28zMzPn9e7de9uuXbuWOzg4JMjl8s59+/b95vXXX0+iw1lBQYGbjY1NNoIaA082lAwBCEAAAi0qgKDWovwv1/mzglqJWq2++yCn/ZUrN94vrRB5k/oGBMnVoxRK9T+r1dZmMzVFEiqSRRD0/wiKoEgWQRIstVJtb2G6bHCPd+L9/cnHqx6npWV5bd8RvZDNIr7PyMhY5uPj80uPHj3uJiQkzDAwMHD5+++/h4WEhHyYmZk5OyAgYP3Bgwf/Y2tr+7aent7P3bp1O2NoaLg1JCSkOisrq52zszMd1HDp8+WGHHtBAAIQgEAbFdA89TmjT58+B/EwAUNOAm1Qo+9RCw8P359TWWnOlkhYhJ2dVFFZqS9nm3AIQ4KQignyn8U5/vni09lM82VkSBDVRQSLMCAIHkWo5dlEpbc3WfvEqGaFdio9Pd0jIirmZz099r6KsrLRCoXim/Hjx5vFxsZu7NChw8WLFy+OHjRo0Oe5ubnTevbsuTkhIWFadXX1ZCsrqx86dOhwy8zMbGNAQIAsJyfH3dHR8RGCGkNOMJQJAQhAAAI6I6CZUfu4f//+B3x8fPDUp86MzHMKoYNaVFTUB9XV1cKFCxfuz8vLszRms9kG1tblJPlP2HrZL/opzrKyMsPMTHOZo2Oh3oZNW2bx9Pl21VKRXKVS/Txp0iRq586dc83NzblpaWlGvXr12lBWVtbPy8vr/PXr1weSJLmRx+OFdu3a9VFRUdH50NBQeU5Ojoejo2MmgtrLjgr2gwAEIACBtiqgCWqf9O/ffz+CGkPOAs2M2hSZTEY/9bm3qqrAmsViswUCy9JGCGrc/Px8dx6Pl2dmZiain/QsKiqytLa2rqTf/U4/cJCZmcnT19en10arJEmSfjEgi763jaIo9rPuQysqKvKwsrKiZ9QY/TJZhpweKBMCEIAABFqRwG+//WatUqlmBgQE7McrpBgysJoZtY+kUmlOWFjYnsLCQhsWi8W2tLQsaYSgxi4sLPSkKKrQ1taWDn6vvEhtbm5uR3t7+wwENYacYCgTAhCAAAR0RmDNmjX0f+M/HTBgwN7OnTvjXZ86MzIvuPS5bdu26WKxmA5quwsKCqwNDQ3p1z2VvWoYou9Py8/P72hsbFxx7dq1ksZY+ywvL8+zvLw83dvb+5UuyzJhbFAjBCAAAQhAoDEF6KDGZrM/o1/KjqDWmLJN2Jbm0ufHEomEDmq78vPzrejXNdnZ2dH3qD3z7QANKaewsLAdh8ORm5ubF75q8KP7zc/P97a1tU171dm+hhwDtoUABCAAAQi0BgHNjNqsgQMH7vH29k5m8jG1qVdIRUZGzqRn1JYsWbKDfpiAHrjGCmrFxcX2LJYBSyotlcZfu+bEUirTQ0ND6z5A+sR5cuHCBWepVGpcWVmZSj888PRJJBQKfWUy2X0PDw/6TQb4ggAEIAABCECgngKaGbXPBwwYEIugVk+0lt6stLTUOCIiYqZUKs0OCwvbQc+okaQhaWNjSM+o0Tf314bWp9808HTdmu20AZdeb612+Y7KykpzkjRm3b17vVPsnt2fmFuaH+nRrdvtmzdvOvL5fLmnp+fNkpISx4cPHzp36NAhTy6XD0lJSfF1d3f/ValUXp0+ffoTDw0UFxd3s7S0TCFJEkGtpU8e9A8BCEAAAowSoIMah8P5PCQkBEGtqUcuLy9P8Oeff3bIyspyMzQ0zP7mm29u0cHqwoULZomJiV6FhYXWLi4uaTNmzLgnFAr11q1b500QBGfu3Lm36fdoaut7OqhV5edb0alMr/SGpTA91bO0pNCYyyEpHltNECoVoabfSFD7Rb+h4J+3FKgIFsEmWSTJYrGqWTxCYON0saOxZwbp768oKioyVCp5vLS0WwN+WfvLYv/u3U5zOGwuQRDdxGIxy87ObotIJBrAYrEcOnbsGJObmxt85cqVoD59+izo2LFjLL3IbV3L/Pz8Hra2tvSxIqg19UmG9iEAAQhAoFUJaGbUZgcFBcV27do1ickHp/OXPtevX99VLpdPkcvlHfT19fPs7e03jhs3LnHdunUDJBLJBIVC4WRiYpLm5OS0Vq1WG8THx88jCKLqk08++c7DwyNdOzgURfFXrFjxcU1NTf4/96ilWdkaGFCq3KTe+dlZ74sqy5y4JKXisCmCJJT0Crb09JompLHoVW/Jf/6PRU+hcRQsHimwcFzs5NLnFOnkJKMoSj83t8yqUlzc4cC+A9+5d3Bfd2j//nk9e/YUlZSUCOzs7M4VFxc7Ojg4GCkUipN2dnbt8vPzvTgczuTp06fnP30S5efn97S1tb2JoMbkjxdqhwAEIACBlhD48ccfbXk83uzg4ODdCGpNOAL0ZcYvvvhiDJ/PHxEYGHheKBS+KRKJrs+dO/en+fPnf0gQRIeOHTs+kslk4wwMDC4QBCF5+PDhOxRF3R8xYsSS3r17X6coirN//37nsrIy5/z8/NE1NTU3li1bFkPPqJHsarYBWUoqC4RuHEJtQHDZSoKoJgil5q1NHI7m6OjExiEIUkUSKjaLYKu5hFqPRRhZJxMOvfLphxHofioqKhyKysudd0bHrHJ0dD6enHw91MvLs9TGxqbQzc1tp0Qisbh79+7HZWVl5h4eHsdTU1O729nZfaVQKC49felTKBT2lslkSbhHrQlPMDQNAQhAAAKtUoAOanw+f05QUNAfCGpNOMT0orBz5swZo1ar+7zzzjvb79y586lQKCyePXv28nXr1k2jn+Ts37//jerq6nnV1dVmarW6NCcnx1KpVFa5uLgsnTFjxn56Ju3YsWMDKyoqBmVkZPiVl5dvX7169RZxYaENyTJkCywFr7yOGk1A11pSUuJO/339+g0z2rd3N6isLBcLBAJPY2PjGltb2y01NTV+QqEwoLS0NN/NzW1fcnLy+z169DjP5XKjhw4d+vgyLd1Gbm5uX7lcft3Nze2JS6JNyI2mIQABCEAAAq1CQDOjNjc4OHgXgloTD2lYWNgQgiAmcDicfENDw/ZcLve+qanp0aKioq5FRUV9BQKB2MrKir4seqegoECcnp7eQyAQ2Lm5uS2fO3fuTnqm6/Lly64ikcj95s2bo0Ui0ZVly5ZFFxdL7NlsFqeysqCoscIQvaQGj8eTVFRUEzJZua2BgcGDvLw8L4FAoG9hYXFTJpPZ5uXlOdja2t7o0KFDaVJSkqeBgQG3Q4cOd59e0iMnJ6e/o6PjVZIkZU1MjOYhAAEIQAACrUpAG9T69ev3h6+v7w0mH5zO36O2b98+l4KCgrcKCwt9jIyMkjt16pRVWVlJGBsbC9PT08dWVlY6mZqanh06dOhBT0/P0mXLlg20srLy8PX1PdmrV69M7eBQFMVbsWLFp3K5PG/RokU7hcJSR0NDtp6JiQl96bJRwpCwWNSBo1LqKWzM0p1esc3c3NzB9vb28SRJSpl8gqF2CEAAAhCAQHMLaC59fkHPqCGoNYN+enq6iUqlsrCwsCgRCoUqY2NjrpubW0VaWpqVXC43MTMzox8yqA00mndq0k9ZVtd9lVNZWZlJVFTUZ2Kx+NGiRYu2l5SUOBCEnpGeHlFiZGRE7/t4yQ36SiZBEOqHxEPCnXCvXX5D8726f/7PkWcXVTqzDQTGKiU3y9mEqK1HKBSyHB0dnxmI8/Pz6XXc6NdNafugt2NVVlbqKxSKALFYfKaxZvuaYZjQBQQgAAEIQEAnBBDUdGIYGlZEeXm5aXR09KcSieTRt99+u53+t0rFtlUoJCw2m60gSXrdDZLU09Ojqqur1Xp6aiVF6aspHo/iURQllUrVPB6PfmhATW8nlUpJPp9f+2+6EpGIIMrVare76Zm97C2Mrng5mNFvKGApFAoum83m6hFG9PvZCTkhrw1tenoEVVNDvxuBUunp6alrampIHo/HUiqVXLVaLaD3tbCwuN4Yb01omBS2hgAEIAABCDBbAEGNgeNHB7PIyMhPpVJp5oIFC3bQN/9XVlbSM3UGdCiqqampDWr0oanVajUdwHg8HiWTyQj6T/rf9JdAIKCDWW1QU/H5KgNNUKuoqKBEHDPPw8dOfe/mYLVmcI/uCQQhpVgsOYfNNuDUVNaQBK8uXDVBUfq1SY3+4vP5BF0D/aJ4uh6VSpVra2tLz8ppZ9sYqI6SIQABCEAAAs0vsH79eluVSvVl3759d3Xv3v1681fQeD3q/D1qjXWodFCj30xAX/qk30zQWO3WbSeznHJd99umfe5uTj+NChx+wMmpce59a4pa0SYEIAABCECgtQrQQY2iqC/79OmDoMaUQdbMqH1SVVWV1VRBrYiiDFet2HSqU8cOhzt18NgU4O1UxhQf1AkBCEAAAhBoLQKaGbWv+vbtuxMzagwZVW1Q0zxMsLMpyqYvpy5dt+uovYtDrqmNafjY3r7CpugHbUIAAhCAAAQg8O8CP//8sx2bzaYvfSKoMeVE0TxM8IlIJKKf+mySoEZbbNx54ic5h+yqUrM+nfPO4HtM8UGdEIAABCAAgdYiQAc1Fov1VUhIyI4uXbrgHjUmDGxzzKjRDkcv3g69dPvOtyq16sPln0xIJEn61aD4ggAEIAABCECguQQ0M2pf9+/ffzuCWnOpv2I/zRXU0rKqvH7ZE7vbxsbm2zETR5zwJkn5K5aO3SEAAQhAAAIQaIAAHdS4XO7XwcHBCGoNcGvRTZsrqJVSlHH4zzGnOnbquN/Vu+PmkS6m5S164OgcAhCAAAQg0MYE6KDG4XD+Q8+o+fj4JDL58NvU8hyRkZGfNOXDBPSJQFEUOe/3wwds7KwrTIwMF07p55PD5BMEtUMAAhCAAASYJqC59PlNSEhIDIIaQ0avuWbUaI5fjl4LL68UhdSoaz5ePnH4XYYQoUwIQAACEIBAqxDQXPr8pl+/fghqTBlROqhFRUV9TD/1GRYWtqsp696XlD/i7yuXf+CyWB+unDY6AQ8UNKU22oYABCAAAQg8KaC59DkvMDAwxs/P7xqTfdrapc8ZmgVvmzSoxRdWt4+M2XvAw9l2Sc8e7f8McXOrZvJJgtohAAEIQAACTBJAUGPSaGlq1Vz6nKG5R+2PpjyEHIriL12zJ86vo/0xVxezX4d5e+MNBU0JjrYhAAEIQAACdQRWrFhhLxAI6Bm1bZhRY8ip0ZxBjSb5JuKvWHszjlKfzf1m+utB2QxhQpkQgAAEIAABxgvQQY3P588fMGBAdOfOnXHpkwkjqnkzwXSRSJS1aNGiJp1Roz02Hk9eUFic+5qipubDpR+NwRsKmHCSoEYIQAACEGgVAtqgFhwcvK1r164JTD6oNnWPWnR0dLMFtT+v5405d+3KMjWlfnf1x28lMfkkQe0QgAAEIAABJgloLn1+GxQUFI2gxpCRa+5LnwnplT2iDp+IsbO2+HTBuwPPkSSpZAgVyoQABCAAAQgwWgBBjYHD19xB7WEp5bRiS8zRLj7ePwd37xbra0tKGMiGkiEAAQhAAAKME9Bc+lwQHBwchRk1hgxfcwe1TIriLf9p58WuXXyOtvN0+WWYkwme/GTIuYIyIQABCECA2QLr1q2z//8rWQvoS5++vr5XmXw0beoetcjIyGZZnkN7Qny1+c84Jwf7bC7PYP7HAzvmMvlEQe0QgAAEIAABpgggqDFlpOrU2dwzanTXK/dfjVIo5M4qivXRwnf6pjOQDSVDAAIQgAAEGCdABzWCIBbSlz4xo8aQ4WuJoPb72ftfZzzK/EClVLy1YtrrKQyhQpkQgAAEIAABRgsgqDFw+CoqKszoS59VVVWZzbGOGk30Z0rx66fOnF3D4ZDjVn087gbe+cnAEwclQwACEIAA4wTooEZR1KJ+/fpFYkaNIcPXEkEtoUjeNXrbrt3tnR0+nzNu4BmSJBUM4UKZEIAABCAAAcYKaO5RWxQUFISgxpRR1AY1kUj0KCwsrElfyq41eVhFWa/ZGHmmq4/nLz269t6FJTqYcragTghAAAIQYLKANqiFhIREent746lPJgxmSwQ1iqI4X/wck+Dj1eFPOyeHNcO8nbBEBxNOFtQIAQhAAAKMFkBQY+Dw0UEtIiLiY/oeteaaUaOZwjbtOW5jb1ukr28wb+qQbnkMpEPJEIAABCAAAUYJrF692oHL5S4aMGBABGbUGDJ0mhm1TzQPE+xsrrI37Du7tkot91Khr/OUAAAgAElEQVSzONPmjR2U0Vz9oh8IQAACEIBAWxVAUGPgyOfk5Jjv3bu3dkZt0aJFzRbUDsff+eTy/fufyRXqsT/NCL3LQDqUDAEIQAACEGCUAIIao4brn2LpoLZv375PKisr6UufO5rrEOLvZQ/5469zG/mGgtAVU8ZexxIdzSWPfiAAAQhAoK0KIKgxcORbKqilltR4rvx918FOnu5feXr1PTncg6xhIB9KhgAEIAABCDBGAMtzMGao/luo5tLnTM2lz+3NdQjFFGX07Y+74v26+W62d7KOHt3Jqqq5+kY/EIAABCAAgbYogAVvGTjqdFDbs2fPp2KxOGPRokXNFtQoiiLnrj90uUMH92sWlhZLQrvZFTOQDyVDAAIQgAAEGCOAoMaYoXpyRm3fvn2fikSiZg1qdAVLt5/byRfoWbA5eh/Nft0/m4F8KBkCEIAABCDAGAEENcYM1f9c+vysqqoqvTln1OgKIk7enpeVmzWFVFCjwqePus9APpQMAQhAAAIQYIwAghpjhup/gxo9oxYWFhbTnIfwF/1y9tOn1/EMuG8smTo2GU9+Nqc++oIABCAAgbYmgKDGwBHXPEzwWUsEtZTSGu/NEdsPenZy/zxoZPBpb5KUM5AQJUMAAhCAAAQYIYCgxohherJIzfIcLXKPWkoRZfjb1t+u+HfzXe/i6BET4m0tZiAhSoYABCAAAQgwQgBBjRHDpDtBjX7y85s1EYkdO3W4aGXF/26Uv38JAwlRMgQgAAEIQIARAghqjBim/w1qe/fubfZ11LRVrN52cK++kbEJQbKnzHyjXw4DCVEyBCAAAQhAgBECCGqMGKYni6Rfyh4VFTWzuV8hpa1i96mrYfdzhB9UKxVDlk97J5WBhCgZAhCAAAQgwAgBBDVGDNP/BrWIiIjaGbXmfNentor4O+lj956J/8VQX2/Ekulv38KTnww8iVAyBCAAAQgwQkD7rs/g4OAIX1/fq4wo+l+KJJlcfENqp2fUWjKoZZSLfVdu2X3Ay8fz4wHOfeK8vfHkZ0PGD9tCAAIQgAAE6iuAl7LXV0qHtmvpoEa/83PByqiEHj26r+nh6bPd15aU6BAPSoEABCAAAQi0GgEENQYOZUsHtdp3fm7Ye7uTZ6czPAOzJe/1cixlICNKhgAEIAABCOi8AB3UOBxO2MCBA7d6e3vj0qfOjxhBEC0d1Gij8O1nTpqZmihZeoYffTakUx4T3FAjBCAAAQhAgGkCCGpMGzGCILKyssz27ds3UyqVZi5YsGBHSxzCxlO31+bmFQxRqGqG/zBlZEZL1IA+IQABCEAAAq1dAEGNgSNMz6ht3ryZfil7xnfffbe9JQ4hNiH74+vXksIUlCp49adjsERHSwwC+oQABCAAgVYvoAlq4f369dvq6+t7hckH3Gae+qRfIRUbG/tZZWVlxpIlS5r1pezaE+TMw6oBhw4fiXa1sRk7590BiSRJqpl88qB2CEAAAhCAgC4KIKg186iUlpYakyRpqlQqy6yt//ueTDp8kSQpcHBwKCIIgszNzXUhSdLAwMDgkampaXndMoVCocXevXtniUSi9EWLFm1r5kOo7e52BdV+/YbIv3p17Ty752s9TuLl7C0xCugTAhCAAARauwAd1Nhs9uL+/fv/jhm1Jh7t48ePd7x79+7MrKysEHNz8wvvvffej25ubo9iYmICsrOz5xYVFXmZm5vvHzt27PFr166Nz8rKGikQCG76+/v/OGDAgHhteZWVlebbt2+vnVGbP39+i8yopVGU/i8/RCb37t7lFysbx5ihvrZYoqOJzx80DwEIQAACbU8AQa0Zx3zOnDmj+Hz+8J49e54rKioaUVJScmvSpEnrf/vttylVVVVu7u7uD9ls9lt8Pn+Xr69v/I0bN2bX1NSEGBgY/DBlypRIbakURRmsWrVqllQqFYaFhbVIUKNrmffrH3c6tnM+ZWlkuGRkUJcnZv2akRVdQQACEIAABFqtgObS5xJ6Rq1Lly6XmXygOn2PWlxcHOfYsWNjq6uru0+ZMmXL9evXZ2ZnZ0s/+OCDH3fu3PlRcXGxwYABA+JKSkpmlZeXxzs7O9+8devWYnpA+vbtGz5s2LDTxcXFRn/++eekvLy8yWVlZY4KhWL52rVr17fUoK3aceKIgMelKBVr2szQkIKWqgP9QgACEIAABFqrAIJaM47s7NmzxxgbG7/Rt2/fc5mZmSPkcnnahx9++OvSpUtHK5VKdx8fn0cSiWSssbHxH3379t2VlJQUeP/+/U/z8vJOrl27djVFUZx79+65iUQi3ytXrrxZWFh4dvny5Vub8RCe6Or3Q+d+qpBIhxIUNeLLCSOyWqoO9AsBCEAAAhBorQKaS5/fhYSEbMGMWhOP8okTJ9xv3749Mz8/f6itre1ZFxeXG2KxWM/FxSUlISFhallZWU97e/s99M2C9+/fn1RQUNDLxMQkwcfHZ9XQoUOv0+VRFMWqqKgw3rJly6dSqfRReHh4iyzPQddy8kbalLhL15aopPJ+K79+P72J+dA8BCAAAQhAoM0JaINacHDw735+fpeYDKDTlz5p2PDwcFb37t15JSUlegRBVNvY2FB8Pp8sLi5WEATBl0gkHAMDA+m4cePUCQkJJrm5uezKykrR+++/L6+7/AW9jtrWrVs/raqqymzJoHY9Iy8o5tCZnW6uDm/MeiMkCUt0MPnjg9ohAAEIQEAXBRDUdHFUXlCTrgS1jHKZy8pNf8T59fCd2dfW74y3NylnICdKhgAEIAABCOisgOYetaVBQUFbMKOms8P0ZGHl5eWmERERMysrKx8tWbKkRV4hpbkMy/3oh+g7vXsHrO7a0SPG356UMoQQZUIAAhCAAAQYIYCgxohh0s2gRlc1a92+G17eXnE2ZrbfvelnVsFATpQMAQhAAAIQ0FmBFStWOAoEgqWBgYH0jNrjNVV1tuDnFKbz96g1FqquzKjRx7Nk1/mDAkMDitLjTv9qqC/9VgV8QQACEIAABCDQSAIIao0E2ZzN6FJQ23D27o95eUVDKHnNqGVThuY0pwP6ggAEIAABCLR2AQQ1Bo6wLgW1XTdyp1xLSFyglqkHrJnz5iMGcqJkCEAAAhCAgM4KIKjp7ND8e2F0UIuKipopEokehYWFtdjDBHSF8dmy4D2xsbs8nO1GfDJu8C0s0cHAEwolQwACEICAzgogqOns0DAjqN2qoNpFbNwcF+Dn/0E7i24X/P1Jek04fEEAAhCAAAQg0AgCCGqNgNjcTejSjBpFUfpzVmxJCQzoGd7dyXevmxtZ3dwe6A8CEIAABCDQWgUQ1Bg4snRQi4yMrH0zQUtf+qT55q2OuNXVx3efkZHxz8N7e4gYSIqSIQABCEAAAjopgKCmk8Py/KJ0Lagt+33PMRtrq1KugD/7vUG9ShlIipIhAAEIQAACOimAoKaTw/LioKYrDxPQlW7ed3pjVXW1N0tdEzpn0th8BpKiZAhAAAIQgIBOCtBBjc/nLwsODt7StWvXizpZZD2LalML3upSUDty+dbcazfvTVOp1IOXzRyPtdTqecJiMwhAAAIQgMCLBBDUXiSkgz/XrqMmkUgyFy1atLOlS7x0L2vk/lMXNpibmA2aN3l4GkmSVEvXhP4hAAEIQAACrUFg7dq1jiRJLqNfyo4ZNYaMqOYetU/EYvEjXQhq6WVin1W/7Tzu28V73PSRAQkkSaoYQokyIQABCEAAAjotgKCm08Pz7OI0y3N8rFnwdldLH0JWBWW2dP2WpOCg3rO7Bfkc8yZJeUvXhP4hAAEIQAACrUEAQY2Bo6iZUZuhmVH7o6UPgaIo9qerou8H9Om7wdLIaPNQX1tJS9eE/iEAAQhAAAKtQQBBjYGjSAe16Ojo6SKRKGvRokUtHtRownmbDp1r197jDofNX/BBiFsFA1lRMgQgAAEIQEDnBBDUdG5IXlyQ5tLnNDqohYWF7X7xHk2/xYrd53ay9fnGBJv9/pej/Euavkf0AAEIQAACEGj9AghqDBzjsrIyk6ioqGlVVVXZuhLUtpxJCX+ULRzFJfRGhH8QUsBAVpQMAQhAAAIQ0DkBBDWdG5IXF0QHtejo6I/ooLZo0aLYF+/R9FscuVU84cz5i+H6euyBK6a/nt30PaIHCEAAAhCAQOsXQFBj4BhrZtQ+1Myo7dGFQ7icI++1ffe+g507OQ+eMSLgLkmSal2oCzVAAAIQgAAEmCyAoMbA0aODWmRk5FSpVJq9cOHCvbpwCJliyvaHNVsT+vXuPrWDaddz/v6kQhfqQg0QgAAEIAABJgsgqDFw9DRB7QOxWJwTFha2TxcOIZGiuDtWx9wJ6O73K8/QYusof3upLtSFGiAAAQhAAAJMFkBQY+DolZaWGkdHR38gkUhyFi5cuF9XDmHJ7/v/srO1zTTR1/s6dLB/pa7UhTogAAEIQAACTBVAUGPgyNFBLSoq6n3NjNoBXTmEjYfO/1pWKeso5yjGh787Ckt06MrAoA4IQAACEGCsAB3UCIL4Pjg4eDPe9cmQYaSDWmRk5HsymYyeUTuoK2Ufvnp/6oXrd+aSKu7gHz8bnacrdaEOCEAAAhCAAFMFENQYOHKaS5+TJRKJUJeCWmJmSa+IA2cOe7g696+81ftBeDie/GTg6YWSIQABCEBAhwQQ1HRoMOpbiubS5ySxWCwMCws7VN/9mnq7jELK5vvoXdcD+/ae0lnfLQ5Pfja1ONqHAAQgAIHWLoCgxsAR1syoTayqqsrVpaBGURR32k97bgX06rXRwNV5c6gTKWMgL0qGAAQgAAEI6IwAgprODEX9CykuLjbatm3bRKlUmrtw4cLD9d+z6becH3XmmJWlRQ6bZfDVrOEeoqbvET1AAAIQgAAEWq8AghoDx1aXg9qqI4mrpOLqLjJ59fjl7w0qZSAvSoYABCAAAQjojACCms4MRf0LoYNaTEzMBM2lzyP137Ppt9x1RTjp6rWEeVxD/QErPxiBl7M3PTl6gAAEIACBViygDWoDBw7c7O3tfZHJh0oyufiG1E4Htejo6AkSiYS+R02ngtqlR3K/iJ07T/p1cutXfCsYT342ZGCxLQQgAAEIQOApAQQ1Bp4STRnUKIpiCYVCfUdHRzlJkqqG8tyjKIs1y7cmDwjs/WFokPcZkiSVDW0D20MAAhCAAAQg8I+A5s0EywcMGLAJM2oMOSuaNKhV5pjfS7nXT4+jn9i+R7CQJEmqISz0Oz93r92V2M3He6utm/HmEDe36obsj20hAAEIQAACEPivAIIaA8+GJg1qhfe7XLpyNVqPJ5jvr2d5igwJafCM2LLIw4ctzczyOCT51dTRgVUMJEbJEIAABCAAAZ0QQFDTiWFoWBFNGtSK7nqcOXZ0l4Gp2eLeo7ueIEl/RcOqI4hf9//1Q5VU0Z2nEIyb80FIRUP3x/YQgAAEIAABCPwjgKDGwDOhKZ/6pEouOST+9fc+gZnlT17D+h0mSY+ahhIduZ789rnLdxcbGfOCwyePKWro/tgeAhCAAAQgAAEENcaeA9qgRi94u2DBgkZ96pMqiLdOOn36kLGl42/tu7y2l7S3lzYU6npOTpfNf5w6061Lp6D8y31S8c7PhgpiewhAAAIQgACCGmPPgaZc8JYSXrW4df7EETP79tucOvvvIK06NfgeM6FIZLF4w76b/QODp9n3bfdXCJ78ZOy5hsIhAAEIQKBlBXDps2X9X6p3zYzapKZ41yeVGWd65/L5oxZOnfbZde4VQZq5NfgeM4qiOJ/9uvuGn49fFIvS2/BBCJ78fKmBxk4QgAAEINDmBRDUmuAUoNciIwiCTZJkg2/Er085mhm1yTKZTLhgwYJD9dmnvttQxReN7p8+fdzUyeOkgVXH34w7+pfUd9+62y2MOXbY1NSygCeTzJ0ZGiJ+mTawDwQgAAEIQKCtCyCoNdIZEBcXZ8hiseykUqkiISGhY3l5Oee9996L9/Pza/CM1ItKKi0tNY6Ojp4skUiECxcuPPii7Rvyc4rK4afu3nrSxLFDvKF9uzWG7XoXNmR/7bZrTyZ+V1xc0keuxx67InRw5cu0gX0gAAEIQAACbV0AQa2RzoCdO3d6czic9+RyuSwzM7O/WCwu79ev36bhw4cfb6QuHjdDB7Vt27a9JxKJhGFhYQcas32KSuSm7v7ztLF9h5vG1s4/GHQKzHuZ9velCN86H3fxBwOBcZ/lU4YXv0wb2AcCEIAABCDQ1gUQ1BrpDPjtt986K5XKb6VSqZ2FhUWqlZVVIf1U5vjx4zc2UhdPBLXIyMgPZDJZzsKFC/c3ZvsUFc56EEueNbV3f2hs6rhY4NMv52Xajy+o6hwVE3s+wN+3b9b57njy82UQsQ8EIAABCLR5AQS1RjoFsrKyzM6fPz80MzOzc2BgYFZpaamRvb3934GBgYmN1MXTQW2qRCLJDgsL29fY7d+P/S7O1M41X9/Scr6Z52uP6rZPpaToEV5eihe9Wop+5+fqVb/fGhncd5pxT8+TePKzsUcJ7UEAAhCAQFsQQFBrpFHetWuXk7GxcR+SJOUZGRkTJRKJga+v77fDhg270UhdPG4mPT3d5ODBg1OlUmn2woUL9zZ2+/f3Lo8ztnGsEPAtvjT1H56ubZ+qyDLLvBE3WE9gdMmh15g8kiTV/9Z3HEVxDq3fdr1nZ99oUweD9cM9Gr5wbmMfF9qDAAQgAAEIME0AQa2RRiwmJqabWCyeX15eTvJ4PGd9fX2JmZnZ0XfffXdlI3XxuJmysjKTqKioD6uqqugZtT2N3f79/T+dNba0ruHqG3xu1WtM6uOgVny3241TByKtHawXOzq7HyPdQp77wvWl2w4cNDY0K6oR18z5avJQSWPXifYgAAEIQAACrV0AQa2RRvjQoUP2GRkZH1VWVvbt3bv3GQ6HU15YWFgyYcKERr2HjC6XDmq///77R/Slz8WLF8c20iE8bib1z1//EhgZ67H09D627/POPe0PFFlXAi/t2Rjt7uO90d7CZTPpH/rcpzkjT14ISxOWhehJql4PnzVR1Nh1oj0IQAACEIBAaxdAUGukEc7MzOQlJCQMKCoq+lCpVApNTU2Thw0bdsTOzu6JJx7j4uIs9fX17Xg8XkG3bt1qf0ZRFHns2DEbgUBg6ujomMfhcOTZ2dlOarXawNraOtvb27usbpmaoDZdLBZnLVmyZHcjHcLjZh6c2PSngKdvxeWyptr2nXzn8Yxa6tHBV/Zs2tzBxyfO3NpqHtl79nOX7jh9O33kgbPX1luZmfUInzwU7/xs7IFCexCAAAQg0OoFENQaaYijo6M71NTUfFlUVOQikUgq7OzsTK2trde88847j5fn2LRpkzNBEG9XV1f76+npXfH19Y0NCAjIXbduXScWi/WOQqFwViqVpwYPHvwgIyNjaElJiRdFUfHOzs6Hhg0blq8tlV6eIzIycoZYLM4ODw//o5EO4b8zaqcj9vBZVAeSVL3nGDItWfuDmuvb3079a/sqJ2fnQn0j43H811dlPq/ve8XVHVZv238lOLB3SHpPt9vhz7mnrbGPAe1BAAIQgAAEWoMAglojjeLmzZt7UBT1/f+vpZbJYrHSqqur3zY2Nt4xYcKEn7WzZkuXLh2lVCpnUhRVbGxsbG5mZhY7ZcqUncuXL39PJpO9RZJkpYGBAenh4XFcLBYr8vLyRurr65tZWVn9PHHixNrAR7+eqaioyCImJuYjkUiUvmTJkl2NdAiPm3l4ZlukPiHvySJUkxwGTn/8MET1la2zS28cm8cXGHD0zKxDDF5feft5T38WF1NG82P+eBASFPyFnb/9Hjz52dgjhfYgAAEIQKC1CyCoNcIIX7x40YjFYgVkZGRMTk9PH0iSZBmXyy0aOHDgVz179rymCVjsOXPmhCoUij5Tpkz5PTk5eU5WVlb5559/Hr5mzZppJSUlJkOGDLlQWVk5UyQSnfHx8dmZkpIyValUdjQ3N980efLkqxRFcaOjo7tUVlYGlJSUhMhksiOrVq2KbIRDeKKJjL+3r2XXVA0hKeVE5yGfPV5epOT0uvXc8rSRMpnMhu/qNdY4aMgpkvSW/1v/9CXdr7Ycvdahfbvjjs7cpXjys7FHCu1BAAIQgEBrF9AGtaCgoE1du3a9yOTjJVuqePqtBCqV6qvKysr2paWl3tXV1ZS1tXX8sGHDvvT09Kx9apJ+/+e8efPGcTicN318fM6VlpaOVSgUGUOGDPlp9+7dwxUKRcd27do9qKmpGWRqanpWKBSKZTJZgLm5+fGRI0cecnNzq/7/GTu9DRs2+P9/kAsSi8WBNTU1+5siqAkv716mEBWMo+Sqie1GzU3QumYc/OGknTHJKy0p9jN28V5mZOm4kWz//NdDrTlw9ffqmmqzagODSeGj/KUtNUboFwIQgAAEIMBEAQS1Rhi1lStXuqnV6lClUsnj8Xh0oCL5fH5pQEDAKT8/v8cLxq5YsaInl8v9TF9f352iqDIbG5vLxsbG99PT02X0pU+CIBy4XO6Ddu3aJSUkJLxVU1PD6t27d0S7du3O+fr6Pr4Zv7y83HTr1q30PWqPmuIetYKEPfOkpTlTVArFJI/X/3NFEzTJ1L3LEhzszdKqykr78S0cErg8wUyDbuOf+4qp7efTpty8fetLks/p9ePU0VWNwI0mIAABCEAAAm1GgA5qBEF8HxwcvBkzak087Ddv3jRITEzsWVpa2sPCwiLZyMhIqFQqTbp37572119/9aiqqvJwdna+LJfLJQUFBf1kMhm3Xbt2D/39/a/7+Pg8fsKSfuqTfphAIpFkLVq0qNEfJii5sX9WZf6jT+U11e95jpl/WRPU2Pd2Lbpm387lDFUj9ZPUUB4UQQxyGvJ52vPY/n5Q2XP3gQMnuvt5+X4wpIfwRW80aOIhQPMQgAAEIAABRgkgqDFquP4ptqmDWunNw1PLsu//R1ktf99z3IJLtUGtNM045WjEBVt3jy0mRgbGGalps9VszsBOo/9z53nhK0NM2axaF3Fn1LDgcVVpSRdCQ0NVDCRHyRCAAAQgAIEWEUBQaxH2V+u0qddRq7p78u3ctKTvlEr5B53HLoqvDWplic73ju4+bu7i8Z2Nh0fB7bN/RRpZ23/gOqjzRZIMUf7bESVSFHfH6pi7/Xp2XePIl2/29/dXvNrRY28IQAACEIBA2xFAUGPgWNNBLSIiYjp96TMsLKzRF7yVpJ4emXXn6k+USvWh97hFF2qDmvCEb2rc2VgDW8e5Dr0DE1IO7/rbvp3HL2ZuLjGk7fNfD7U04vAxGzPDRw76TnOGD8c7Pxl4yqFkCEAAAhBoIQEEtRaCf5Vu6aC2bdu2aXRQ+/bbbxv9FVKyR+cHPLx2fj1BkB93fmvBefrSJpV5uF/axQsRPDOz951G9LmcvvtEsp2z2zmVnnG4sf+7Jc87nqgTiYvzhI9C5Cr9YeHTR+HJz1cZfOwLAQhAAAJtSgBBjYHDTQe16Ojoj+iXsi9atKjRg5pUGN8n7eKpLQSb/LzLW57nCGKcmri5881H9279rGKTY9qPW56UvX/hLSsrm0yKJZhuEDj1uU9+nr6V98aJ0yc3dHK06/xh6LAnXofFQH6UDAEIQAACEGg2AQS1ZqNuvI40DxPUvpS9KYIaVXjDN/nM/m0cvv5Xnd8IPEsQ/VXE9egZBZnpi2qUiuEu7yy/mXck7IaZkVk1yRGE8oOmZz/v6FLya7w3RERcGTlsaN9h3dye+zaDxlNCSxCAAAQgAAHmCyCoMXAM6aAWFRX1IT2jFhYWtqexD4EqTu6QfGrvHzxD40Wd2o/4i/DyUhDxm5aVlBRNUauJodZvLrxddHTxZUO+oTlbjz2UFzQn43k1pJdRJj9v/j1z+LChH7/m67SXJEk8+dnYg4b2IAABCECgVQogqDFwWDWXPqeKRKKcJglq5Xddko/v3Gtoafmj++DRRwjCtUZ+ek2UTFEdoFKSb5iP+s/dspPLT3FIsjNBCoJMXrCWGr0A8PyNe+94d+p0oJNR58X+/iSe/GTgeYeSIQABCECg+QUQ1Jrf/JV71Fz6nCqVSrMXLly495UbfKoBqjjbPvmvzQdNbWzXu3YO2kvYdJGWHfn+qJ6+vhlXjzVJv/+cdMn5NX/IxJIhhIrqbTV64YMX1bB6/8UYpbzaVCpjjwv/IKT6Rdvj5xCAAAQgAAEIEASCGgPPAs2lzykSiSSnSYJa1UPr5EMRhy3sHbY5+XbfTpj3qsrdE3bRzNyiTKDPm0kGTc+WX16/vqSoZCJFsHo61COo7bqUMfP69WtfiPQqOm+ePh1PfjLwvEPJEIAABCDQ/AIIas1v/so9aoOa5h61fa/c4NMzaiKhRdKR3/60cbTfZ+/qspVwHlHxaOe3V60d7G8KDLmLSP/p+arEzYuFWcJZakrRx+2t5fdfVMP5bFnwzp27jo4M7tZpVIBvHkGQ1Iv2wc8hAAEIQAACbV0AQY2BZ0BpaalxVFTUFLFYTN+j1vhBjSozubVj5XFbZ6cT1u5OGwi7kaKHOxZcsnZyOm5sbb2G9BxTSl3fOvtRRsYCuUId2PHdFwe15BLKYcOWiPsTRoSMiNvvdjE8nFQzkB4lQwACEIAABJpVgA5qJEkuCwwM3Ozn51f7tiCmfpFMLbyhddNBLTo6+gPNpc/9Dd3/RdtTVIHBvR0//2Xt5HTBwsnpZ8Kim+LB4Y1nrJzdoszt7SNJj+Ei6lbMBxn37/+gJrghHqHhd1/UJv0qqZ1rd2QH+PksURd02Rwaiic/X2SGn0MAAhCAAAQQ1Bh4DjR9UEvTf7hzyxlrF6cbxpaWPxC23Xl3juw4ZOHossKuY5f9pL2/lLq3Z0za7aRfuQamw12vSW+R4eEvnCFbFn3onJW5xT0qjzdr+nS885OBpx5KhgAEIACBZhZAUGtm8MboTnPp832ZTJazYMGCA43RZt02KCqWnbnrRpylk32akalVOGHrZXXnrwHQN1AAACAASURBVIM7jMys5rq81vM0SforqNT9gx8kXYvgWbiEugycnlCftdF+P3ZhRUFhRbDSQNYvPDRU3th1oz0IQAACEIBAaxNAUGPgiGqDmuYetUYPajRJxh/fnLeysykwNDX8RmnRvd29v49u4rD0JnrelyXQs2dUzsleKX/HxZo6dZriIOj8N+n/4hmyE8kZoUdPXdjQyd/ZdWZIiJiB9CgZAhCAAAQg0KwCCGrNyt04nTVHUMvc/e15a2uzKoExf7bMtEuP9MSLK9Ry9Ru+k769QR8FlXfK89aZU0dt3Lt+btPb9yRJer9whux2objL6s3br7wT+la3IR0sHtAve28cEbQCAQhAAAIQaJ0CCGoMHFc6qG3btu09kUgkDAsLa5IZtey9C85bmhtRfJ5gRplR+5FFDx98Ja9RvOb7ztf/BDXJRfvk/YfPO3Ts+a2VVffDpJvbCxexLaYoo29/jC4YPnzIxOTOdofCSTz5ycDTDyVDAAIQgEAzCiCoNSN2Y3XVHEEtd3/4eTNjngGfz34/j+Myvbq8PFSlUg7tMGJmcm1Qo+4bXY+JTHTw6L7c1rHPbtLJSfai46NfJfXV5j/TPTt1iDYqvLk0NDQU7/x8ERp+DgEIQAACbVpgxYoVjgKBYGlgYOAWLM/BkFOBDmqRkZHvSSSSJptRyzu0+LypgZ4NX6A3PktusZBUkV0IkhrtMuD9lH+CWhwnMebkbRdP//WEwCLK2rt+95wtib34pz6HUyMzk70dHhKiZAg5yoQABCAAAQi0iACCWouwv1qnmuU5JtNBbeHChQdfrbVn7118bPkZAUfpwRUIQtMq2KtMTWwoAz7vfVP/N9O1eyTuXHDXyd1vl7WZwy+kR29RferYcj5teeqD1DcqKZsum7FER33IsA0EIAABCLRhAQQ1Bg5+cwS10pMrjukTsm5svuDth8XqVVb2bg+MzS3/I+g4MFdLduOPJXcd23U+pW8gWGziPaysPpQHbpdMOn3m7IYu7dvZTB/lj3d+1gcN20AAAhCAQJsVQFBj4NA3R1ArP7Vqn55SFMw2NpyQKpQut3by+svGot1PZEf/Ei3ZrX0/3LVz8kjicfizjboNL64P5aVcRUD0zt1xH40Z7uHf3jy7PvtgGwhAAAIQgEBbFUBQY+DIN3VQo2/6rzr3yza2rHQkx8r8kwdppfMsXb0ieDYdIs3b+1dqyVL+XJNiYW5fwObpT7LqNjqvPpQPpJTD6rVR6VPfen1Aj/bml7FER33UsA0EIAABCLRVAQQ1Bo58Uwc1mkR24deN6qr88XrWVktSHxZ9ZGrjHmbfP+QQSf53GY7UE+uTBAJTNp9nMMKi5xs59aGkKIo7a/W2ipEhwVOH+LnuRlCrjxq2gQAEIACBtiqAoMbAkW+OoKa4smm5ovTRNK6VeURGdvlbLH2jD9xHtr9Akv9dUiPzzO+XSILjRChZwa5DJ2fWl3Lhpr33PNq3i8246Lc4PBxrqdXXDdtBAAIQgEDbE0BQY+CYFxcXG8XExNQuz9FUT31S1yO+luU/mMsxMTyZVywfpCbZb7Z7MzyhLtejv6OOK2TVPfTYej1dBk3JqC/lun1n9ssVlPIKq2z8HqylVl82bAcBCEAAAm1QAEGNgYNOB7Vt27ZNlkqluU0W1G7tmCbNubNQj693t7iK6KpUkCOc3wpPrMslvBgTIxFVva5kUd29h818WF/K3WdvLEl5KBzT2bTaF4ve1lcN20EAAhCAQFsUQFBj4Khrg5pYLKYXvD3UFIdA3d33dlla4nIDDqu6mmOoX0ORY2yGfXOzbl+liXtWFuTlTpPLSX+/tz5Pq28d55PS3z0Yd2PD4FFdbYZ7eNTUdz9sBwEIQAACEGhrAghqDBxxzaXPSVVVVblNFtQeHH6t8Hb8LwIOYUMaWt6hWNwpxgNmP6jLJUo+/J+cR2n/kStVvfze+rreQe32o9KAX/84GTf1ozfce1oI6vUQAgOHCSVDAAIQgAAEXlkAQe2VCZu/gWYJag+P9c1POLVZj1R1Elg57yH1jb7mB01/Yt0zyZ3j07IepiwjlOoArwYEtUcSid3SX/ZnTXz3nX79XbmXm18QPUIAAhCAAASYIYCgxoxxeqJKOqht3759olgspu9RO9wUh0DlnPLJOhO7nUNRXcxdO67gO7r8RHqEPrGorfT+2dDMe4lrCT5noNfQOXfru9QGRVGcGat2iYcPHzZ1tLf5jqaoH21CAAIQgAAEWoMAghoDR1EzozaBfphgwYIFR5riEKjM467pJ2P2sQhWNzM3n89N3d2iyfahjxe7pfusfnjxtcyb8b/zrUxHuQRNSybJ+i+1MWfjoQeeXl77pgV7fEu/470pjgFtQgACEIAABJgugKDGwBHUPEzwrlgszgsLC2uaoFZw0jp198Y/CZZeD2Nn91DbLoOOkG4h1XW5FLlJfVMvHfvDzNZ2vF1guyskGaKsL+fyvRcPUiRJzh8b8AZBkAhq9YXDdhCAAAQg0KYEENQYONzaoKZZnuPPpjgEqvyAaWpU5AmKa9iLZ2Y5wOXdwL/rLnZL90kV3PO5fy72iLmTyzTrgM5xJOmvqG8t26+kL09KujX+pxlvuBEkglp93bAdBCAAAQi0LQEENQaOt+YetfH0jNrChQubJqgVxRne37n2FMkz7cHSE/TtMGX91aepqLx053txUees3dvNtTC3OU56DK/3Uhtn0ysGxu7Zd/TLj6Z4uFuQePKTgechSoYABCAAgaYXQFBreuNG76GoqMgwJiamNqiFhYUdbfQO6NkyKo6X8utvZ/lmDp5sPn+g69jvb/xPUKPKTW9H/nDN0dMz3MxRsJ90CpXVt5bEPEqwfce2/D59un33dqDPqvruh+0gAAEIQAACbUkAQY2Bo00HtW3btr0jkUjymy6oJXLvbd5wzsDaxY7FE7zh9NpXt/43qCVyb0XsuuPk7bPWzNUuirQdKmkI59bDl9dn5eUMWzIjtH1D9sO2EIAABCAAgbYigKDGwJHWBjWZTEZf+jzWFIdAUbHs5K3x503s2+vzTI0m2Qd8cP9Z/aREfnnf2ct7l6G5zc+kx3BRQ2q5+qDQd/OOP65/9vkM364W+ikN2RfbQgACEIAABNqCAIIaA0eZDmrbt29/m55Ra7qgRrEuR8z/29LJQ8o3NPzEKSD0me/yfLDj6/uO7h3OCgyNF5DeoWUN4UykKO6+DX/cd3FxPjpjZN9ZDdkX20IAAhCAAATaggCCGgNHuTmCGs2SeGj9BTNr5yy+sel8e++gJ95KoGXLiP32vr2T8x19Af8T0ndyUUM598SnfHH23N8LN8yfYf3/q3XIG7o/tocABCAAAQi0ZgEENQaOruZhglCxWEzfo3a8qQ4h+/rxoXwTsxJLtk0K6eb2xBpq2j5zDoTft7SyLuIJ9N8hu03Na2gtN/KrrLZG7S4cHNDj/Tf6+W5r6P7YHgIQgAAEINCaBRDUGDi6zRXUqLQ0fcLdXUUQhOrfXg+Vd3jJHUMTMxaHbzBU0HNKg5fZoCiK/P144nd3kq58OG/qp+1tbckGPZDAwOFDyRCAAAQgAIF6CyCo1ZtKdzbUXPocV1VVVdCUM2r1OeKCI98l8gXGdhRHEGja76PM+uzz9DaRcUmmdxOuZXf09Fj74eshC16mDewDAQhAAAIQaI0CCGoMHFVdCmqiv1bGyVVqXxVXz99m0JyMl+XcE5c04a/z59d+Mftz/06m5EsFvpftG/tBAAIQgAAEdFUAQU1XR+Y5delSUJOeXb1PIqserCY5fjbDv05/Wc4jiXmCa0kXb9jb2p2eMSro05dtB/tBAAIQgAAEWpMAHdQMDAy+69u37+9+fn7xTD42ksnFN6R2XQpq1RfWbiwrr5ioorhdnUbPe+YSHvU5Nvpetb2Xb0w7e/7a8g3fTLciSZK+Nw5fEIAABCAAgTYtsHr1agcOh7M0KCgIQY0pZ0JzPUxQHw/V1d/ChbkFsxVK0t89NPylgxrd19GUFNtjR65lvTPurRFB7Q1P16d/bAMBCEAAAhBozQIIagwcXW1Qk0qlBU214G19WajkyBmZaRlLuXqC3q8yo0b3tykxkVuUXnOKVFNlC8YHjqlvDdgOAhCAAAQg0FoF6gS1LX5+fpeYfJxt7dJnk76ZoL4nAvVg35sPbiRtNLB0GuQ4aFoKSZLq+u779HbhFMXqmFgw5sixo1t/WTTV0Yokq162LewHAQhAAAIQaA0CdFDjcrnfBQYG0pc+EdSYMKjFxcVG9EvZxWJxXlO9lL2+DlTG0eB7V6/sMnbqONah74Rrr3pv2Y4Lt8wuXbmWP2xIyMRRvu321rcObAcBCEAAAhBojQJ0UGOz2d8FBwcjqDX1AFMUpb9z587+NTU1rxkZGZ0eN27cn3Sf6enpJleuXHldLpd3s7W13efl5ZVy/vz5t1UqlYurq+uOkJCQO3Vro4NadHT0eM1L2WvbaKkvKuuE9+2LF49bu3d734btfIH091e8Si3hsbF6ZiqDmOyi0k6rZk3qRgc/iqLYwuIaNx6pX2hlhVm2V/HFvhCAAAQgwCwBzaXPJUFBQVsxo9bEY7d8+fJBPB5vllwu5xEEUdO1a9cNQ4YMORkWFjZeIBBMIgiCTRBEycCBAyPOnTsXUllZ+S6Hw1kVHh7+a93SKIrS+/HHH8dXV1eXtPiMmviKzbU9B684e/eeZdPD4yRJer/S+zrppz//vpHVac+5S6dllKp4/NiR4fGXLo08f/3O6NcGD97y1Wvd5jfxMKF5CEAAAhCAgM4IIKg101BQFMX68ssvxygUil6hoaG/p6SkvP/o0aOquXPnrvvtt98+KikpMe/du/ep6urq96qrq6+0a9cuMTs7e1pFRcXNr7/++je6TLqNW7duuVRVVXlevnw5pKio6MrKlSv3NdMhPLMbiorjJcacTnHxDvjOytpsN+kUIHvVeuiwtnjrSTN9U6OV8ZfOvN09IPgax9wxLfHS5SHffzuxgzde3v6qxNgfAhCAAAQYIqANav379/+9S5culxlS9jPL1OmHCejLd3Pnzh0rk8m6jx8/fuO9e/c+EgqFsu++++7nefPmfVRcXGz6+uuv/1VSUvJhRUXFlcDAwCvp6elTi4qKbs+ePXuLJqjxYmJihldUVIzIz893rqqqivz11193tuSg0aHq9u4lqQ7u3TeZ8w02kt4h4saqZ+2xNP32rmzba1ezCpWmeg4P76QnfDlx+HB/N8urjdUH2oEABCAAAQjosoDmYYLF/fr124qg1sQjtWLFisEEQXyhVCr5fD6/2snJ6TKPx0vOyMgwUygU9KVMfZIki/v37782Pj6+e3p6+nwWi3Vk7ty5izw8PIR0eeHh4awJEyZwY2NjJygUipLw8PDDTVz2c5ung1rKvhUPrJw9D3MtBN+Ztx9c2Zj10O3TL4T/PvqqhVpPec7WiDj04ci+C+jZxUcVhLGbGVnRmP2hLQhAAAIQgIAuCSCoNeNoUBRFB6x+arV6uKGh4Wkul5ulr69v5evrm3Ts2LHBJEn629jYHPLy8kq7dOnSWxUVFYOMjIzuOTk5xQYEBNzWlko/TBAZGTlZJpMJw8LCDjXjIfxPV3SQSj30800TG5fbApbJLONeg0qbop5NiXkCVnnp19dv3pzw9hcTPFMOXwq4fv3KromT3v9goIfFX03RJ9qEAAQgAAEItLQAHdT09PTCg4ODIzCj1jyjQVIURZBk7ZVaqk6X2u/Xfo8OQNqf0TNKdUsrLS013rx582SJRCJcunTpweYp+9m90HVmHP/1sr6BhVSh5rzrFhJa0BT10JeOd8Q/7HEsPvHgG2MGvJkcf331zRs3/Ly9/Y7/OH3Em03RJ9qEAAQgAAEItLQAglpLj8BL9E8Hte3bt08SiUS5CxcubPGglnN28wkFoe+qZnEGeoRMrL1E2xRfX+xMtJRVKy6UlJdZ2HOlFV39fMMuXE34cfL40Nf7OeglNUWfaBMCEIAABCDQkgIIai2p/5J9UxRltHr16slVVVW54eHhLRrU6EMQ/h0VKZVIh7A57D7tB0/PfsnDeuFu6+NSDItL5YsOHzn2/vKvP3rv8q3kmyyCiFWrVWVh7w4bvXgxQRJhBEEs/j/2zjs+imr9/2fq9l6ym930HkIKCb2G3hEkKBbsYPeqV+UqXoLXcu0FGza6YkCQLlISOoGEEEjvbZNNtvc2O/P7TTRcrhdpAiZfZ1+v/JM9c85z3ufMzmee85znLANLly6lg9u6PZGHTtcqDF3tCxrq65LmPnr/41EQ5L1sY0wBhgBDgCHAEGAI9AICjFDrBYNwtSbQMWpr1669mxZqf3aMGm27oWjHK7aOmgdhmBwaPe3vzVfbnystT28gOF1viG7StY+7dXT6il21tayO6s5JhcUln029dd4/9F3WER0dHWmhavW+sKjwn1vLyk8JFFJBR2vrw6XFRS+zMdA5IKXfR4vmTXrrt8vJV2oDU+7GEaA3ylwosG9cS0zNDAGGAEOg7xBghFrfGavzlvY2oWYs3f+Itb7wpQDkH5E0O7fpZiJ988t1Wo+f3FrZYkgMj45vkEilVSaTZURXV5dUwOcFEQR2WS1m4/z58/5RevIIr6mh5dmZMyYvnJoRXdwj1nriAW+GeKPbKjjTJCKCJGVpKHbOm5dDAvDfMYg3k98faatnR+7F6qBFFwCj4eRkAzVv3rzghWXoM12TNwIoJwfQXs/us2G3lDSKgy73RD6H0zE5M/rwheXpdjZu3Ajn5OSQN2OM/ggT5lqGAEOAIXC9CTBC7XoTvQn19Tah5mg4Ore96MAHqJQ7NnrcM7U382FKe9k6OhzSIEpJwpSiWhp/PkWhYe1mdVVL10Cj3ZEcHRObPypWenT9/oqItq72ZQ2NjUmzZ02/f8+eww2ZieGYWKuWwxAEnaw80bo0JydwLfbTwmT06NGwwaCE9XwcEnDaIH+NILhwYSZxYX0HK1rj1v+w819+Ck6LSYz7PDU1ZWPJ2XzjaEUOWSMohsqOHYPpPqQMG0ZKMjPJHACuSZzQXJ5cvhwbqVIRvxVKf3SK0sJpf1mjkoLZrG37N3WOVD1BzJsHnRdj7+Ud40TGRg0qqyyfKRdz9XLX0Pfo7+nrVhWcEWEi+VC90dJfImLpW93x3w7S1iFHCyonF1XVrReJRHsfWDjtrkkqlQsAClpRVIx6zUgkFwbZUg5WcuvwlFO0/TRvtVqNdCxcGMz9Vexdbb8uJTSvtq7fK98tzAsK6BNHgMEwhsrJubbxvF72XO96upNTAwBd6xhcb3tudH30ffXFF18gHR0dwdzc3O6XDObz1yaQl0chAGwE1/t39kKqjFDrg3Ps10PZe02MWqDtTHbtoU3rOHLZtMgJfzvb4yXpjWjf3pCf4nLaP+ns6uovEou7/P4gYnPYQwFM2lISY7dHRUV8uH5bSUs/NYdsBwDwXB4qKjGj+wfZ7CyhQEUFQf9A5+TlIQ37LPCM0I6gSSrFomMyk/hs7hgEBOMDXm8i4XHLcQT6ITQ+doWrPNJAP6ALmppEP2w88ApfJE1SRUSXllbWjiAJgpcUoT0coRLWepxOcbuuPQGGKEoukzTKpZJynMsp1VndrR1tDh8AtLMy8j9YeUpytCL5V4HXBaewlCQtDP9/lB605eCZcSeOHX88VKP9MjQuY/+8YWGe/HwKPefZjfTnTAmOGQPIL74oRqpcDShdYVQin1Q5I6gKAIA62kMtzPxvgdnTKP2g2l/WlvL9xh8+o2CML5UKqkcNzNjA86Zsy86GiDe3HhH4rOb3qpvah0RFxxZWl5cMvG32tKW3Dkra+v7GHaEGk/NzncUZLlKoq9o7dHFZGenfWTtadwGAvimQqqstFqM6KizkgPFE5jfJY+tkHZbOWytrGxfabFaOgIMdz7lt3tOW4n3OWh87jYSRGSn9U3bc0j/89AXeUfiL4uJuYdSxIzOYm/uLx+4C+6FlBQVIHCoTCDg8QRCB7bMzorpz8dFj+qgiBzp4cBnZ8xDuFiL/P/bxt/VcydymWe0trIyx2syjKIoSs3n8FhaHdWRSZlL3zugnl+/GfaxWJDQ+3p+bnU2PW5/60C9EhpPVYQiFhARbYk9dKNYv15Ffvdh0jsQ+JXa2nSgdUn6ufC5JEKteevjucvCbHfmX6/dv5+JGAOCcX3b/n4+pvZo6elvZ3Px8NFqaxGK7AiT9m9Pb7LsR9mzOP3W7y+2C3G38TYsW/bGzrn/PPkao3YiRu8F19jahRunP9i/b+91uSZgmRzNaeRKC/nup6wbjuOrqWymK03S2NlWn1w8SiSVutVZ7urpJF110ruqpVoN5gEAo9vN5AgOGADOPxTbxeFwjoMiAQd/RXlNTtX7Ley/WzH3+w3FBmIzQxiUV+62G+WyIHCPkcaV+guCyeDw7jKK2to4ONYfNqUrr1385nwWqauqbHvR5PJOCBPH2vx+747uTjV2q5uaWkW2tbeP0BlMch8PTx8bFnyYhKtjY3JrosDlTnB6PCsMxM5cv0GEo2+mjSNjj8XExBPPLpPKakFBlk9/rERrMXZFSmaQiQAV3SYSK0PwD+5bxeSIySAUFQiH/eb6Af04pk+VYzJYspTzkuETOrerqMGY1NDbP9PkIlkgkrtdoNHq/y0NibNQlFrC3+3x4E0/pJk/uKsZiYmJ4FW2N3smjRydt2bI1b9DAIZ+nZPTfUlVZlb19149LZs6Z+5LD5tgcCMCLG8pPT3nm3ntmFVsa9EQXMX9HwbHFWUMHzfB5/E+3VFcmvvjIfTmdtcBRYjw75GTpua8DOAowQJXeMXHcfWerq3NO1zY8mj4o6yGTvuvB5qqq7PGDM5Z2uf01VqfnSQpnlSrYgn2t+sYlba2Nk8VCYf6MCROXNHYRjQA4hFKJLN7ntA8gA15EIhTvlQXaqrN/FUG5uRScOb1G2tZpGV1a13K70WyPVYgEGydmD/q01Nrk5Jt5w3gcNFYm5B6t2JdQC0YXwIm4NgJFEJ7db+1wOvX2J6ZMoT2uFxUXv4i6ZRAAS8HSpQD66VTNgO0/73kdxdkinlBqbmrVJ4eFRfwUGR/3rkqGWo6cqMyFgt5MjUL+vlCg/FkYBpyK5GTy4DJAXigM6aXi0QUANhgq4Jyc5CAE/cd7eaEAvRZPcPeyckUFVrG/hK1WhUALc8Y7rkQ85eXlIVUgJLmuuevzFl277LEFtz42N0OTv2wZANOnFyOZmZm0nRflVERRWMuR0ii7x664Z8LI4xeWu5lhCPR8UE8vRjrOORAQCYjLieVjra2cb9b9vKyxtX1Bv4Skf91x161rh8gg+9X+ANECftmqVXhqanZUAMDhKIw43Y6OhrtGZnZeCfurbe9mls/dcjLd6/fd7vW4z31w76T1N7PtP6utZ95be8rj8UQKUCT6rRcecNwIOxihdiOo3uA6e51Qc7WEnvth+fGQuLgHlBh1EMpaFLjBCG5I9UcMlMDnDSSZrO4oj8cjCwZ8Uo/LIXbYTTK/yy33e92HXl009+2exoc99MatMrl4RkpSwso3Fow9+FujdtR0Ru/9qWCxxWLKwVAYgoMExWXh//7b8w99eCU7T+kHGtzhDW032uPcLrfMRwVZAMEDLASze30BgU6vS2/Xd0TzOLhFIOJ36lp1WTAEEKPJFJXSP/Wr+OSMr4pOHn3MZrNMRGDEF6RIllwmq9Tr2pKDQTKKy+XU9Uvut1kZouxsbWzrbzGZQ3lCIdVQ3xjm9XviMwcMWIuhmKO2tm6yyaCPZ2MYYbMaxcOHDn31iVtHv0MLA/rBurNaP2b12u8/SUgdfKKqvHzwi4/cljNALaCdc+CFvL0iyBH8rqmlM4WFkobFj997a5IE6o5j3FVLseprS8aeKD338m1zZz0+M058evFXW2PtTs+6NqM9VS6TH793zuwnRkVAFdvbKW7pkUMzdHrDs3yOuFTf3iS4a874j44Xnp5rMFvSomMTTzW36oa6fQGuSCCo9btcLCrg5vRPjl/ZYSb2ArnAr0GJ2KbGxkeMNleaOjJ2A1+mtHQ2N0wh/a5ipSq8trq2/lGHzdIvXKXYlpSY9JnZ1JHQ2Nz2uMPtVyskorYwtaxQJhFubTRaq3gkEjQEvLDH5ejOd8hl4VB0hIobIpZJYCIAETAWtnvPnhfUoZryjEGD3pmdEdV0sJXqv/a7794NUau9ZqtNimOITy7hNbfW147SqJRFyYlxJ1AE6Qx4A2V1TV3tfsQfAF4nmp7eX4MRIN7vcodxuIKyskbdGYEgwd3hscDtDeVIaDgHC5eFcFradY6IyHQvzxAZ6PFuFRVR2Opj6zm0jSlRiURYYmbQ6a+gAEgGFeUFeLw2VGu3uWdXV5TlwIAgBg/KfCSa0/9sVhb0u/cwLdLOujjRXh/xtg8TWpRK+Zni4wfnzp055TngsLlwhBgq5HCKTgxJPdO9JPr/c0Lm/ro8Ss+XN7ccSW2oqftXS0uz+N475z97+/CEU7QnJsSCS4Uyrshu97g7PXaP2+ELKLSRpMtmhtwO+y+cvT5KGpURMJ+MDVzSy0nnofzV2/WLMCrA1f0FwR5PcX5+PmrA1DG6Lutwg9WaKhRw8wcnJ+7P7qd0di9vFhcjF3pkabuX7yi6taXTPJbFE7iggAdBKerz3HvG11zNjxHNjpWUmlF4suTeLpMrnYQ5BgBgFPbY2RNHZD1ScXB7Q19eUr39893jLBbrv9x2e/HHT81anNYdwvD7H3rcnUWtLLtQQmVmqgO/58m/GsY3syydxP6+V9fU+gM+zehhA8IXTcrU/xEvK+NRu5mjd4PbooXaunXrFjidzj89jxrdVYrq4pevefucNj7uBZFcuxWKm+q7wQj6VPW1JkoI+7xiFhlwaTQC68U8ItejQxRFcb/cuGueUCxCYTa5dd6oUQaKolhvrcx7TSgQ+MQi4Se3jn/XNwAAIABJREFUTxjeUQcATpo88ngZh36Dv+iS25Hy9pHbf9r5LJcnAP0SEjclJMQUB4ggj8tC/QlK3rkLvTd0vFja2Ntmr9iw5ePHHn144YwU6fae/uRRFOLdW5ZRkF/w/YJ5cx4ek6HZ+9u+0g/GHk9CUXs7t76ybVxldcP023NuW5aogOgV6O7P++t3RDe3dP2zol6X8PDDjz03J0t65NO8Awlmm+05p9utTO2fsjozMfVgQihkLLFQ4u1bf5rX0NK2kC+U2jQabUN7R1sMGQy0T8oe/cbMdHU5vXS348sdt5lsriVel5st4WGfzsmZvm/P7oOLrDbHBByBzVIJ79sFc2dtraioiis6cy7H4vKnCyVSnZCLO7xue6jXFxDSbiOKJLlut4sLkQAiAgQIEAQUExO1OTE57qNbB8Y39PRhX1Vn6rerV74bFRlpCVVpX35g1ojqk3W6YfsLTvzNanclkggidDi9AoFAYODzBQ6b3aI2mQ0cPk9sxNkct8Fk1cjV6rqwyLhyn88T2tnSFOl22UWEzw9J5RJHbHTCDzwBa1thaVmdAMbJ5NSUKaVnSp4kSZKMjAw/J+SJGwRSvp7wBNkVlRUz2tu6BrO5rPIRo4d82dbeHFFy+vQdMydPeK2y8MRudWx/fzxfRtY4TXAoAIDPl5EG4EZbzIYko92XazEb+E8+c+fswsN1SFtn+/OnT5c+KBNJTD6vmw0wsiHnlun3C5O1TTUFxWKYCCicTm+HRh4urGhtvlfXaRwplUvrrQYjPiRj8DONLTVDzWbzKyazOUbA5/p5PJ6Vw2a1iIVCq8fr5XpcHj4FUSSGIjaJVHJUExK6xeNHdcbWGsRlNSBCFR6w5+T46E0qbcLjIsJuwXmA64ziawNWIYhtaGiajaBU/cgBGTuGJ8idqwrKRpedKXkChlE3xZWb/X6/lI2Cb+Zlqo40UNJoq9WeRlJUiX5Cej0tNjeX1im37zzyQVhk5N4J40YfXPPlV6+oZZK1yx6+9QAAgHx/43HcbihBeAIBFcFmey8Wr0SLvW2ldelfbtz1dVxiv31DU9O+BtXyuoQcwP72g+/ejdUqdSKK+868ecP65JIhfT99+tnOSSa7+0U+hjTeNTr9zXlZMedP1LnIfQ8tXbd/vNXtm4/hmD1WLTksxJAip4hsv9GCjbZ19zfbONxWoSc395ewg2vx5pZ7qPAlr355hggExXffPmN4Toam8EZ4RRmP2vV4Qt7kOnqfUKOwynUvlIfFJXzIR5UroawZ7puMhGnuTyZA/8hVOYA0SQj9zxFi9HdNALCuxIt4qW5QFIWerbaFdTndmglZoUcu12VaAO5qtIa1NXdNaNO1ZeIoWjVl6qj1WULI2HPtCRMl3Le3YEYwEOTPHTNuY78wyLzuWH1/fad+ViAQKF+cM3oHBP3iXaJFZ7C4LcvQbpiKkF48RMpvwHkiGwGhMIayvAKxUKdUYF2ICxAkDrwuAbBn/XrthbbSp2zQD/eLLVXSfTxtAJEN9XVj3B6XWipVlmki1KdJMWin6yq0UlH5R8893traPjREqSyPCQs9Ea6RVeMY2lVb2zzidEnJA1azOZ7F4dh4XA7Qd3SKR40Z87ZYKGyvrasbZrPZ4hwOhxiGYV50RFT+0AGDVg2Lhk7S9q0oKsL4Hu78nbu2vxqlVdsjtRF7xXyB3u1yi3GUBeFcjtlgsatPV5bfhrB4hQ8/Mv+JNC7UneB6c2GbDGJRU4TCkJrTtZUGS1fnC3azUZueEP9ZU2vb3fUtTSOjIiML2Ri72WSyDMwcNvSfp4rPBBAcfVnA4zlpjzGMwKWzZ0z+1Of2o3a3U2vQdybZ7VYlXyC0CoXCLgBIv8loUZ8rOzcRhgA0MGPAPnOXMdRsscZz+bwjckXID3AwIC6vq3vE4fJkhiqVe+MiwytKy2vG6wzGQWKhsE6tkr81atygklVffpcbIpWaxw8f/PmEjDDDQ/9e87JGKRHERkXk7z9WfJfRbM2OiYxYl5bcf3mLx673NNc/A2OcaBTC3/3XwsnlT7+39q3w8EgbX6H4lg9QtdXUMapT1xjFZyNALBAtF942rXLeb5aoVxdWygr2HlwTm5Z1BJXwP35hROL5ZbJj1bZBK9d98/GwYUPm3Tt5SHNBAUAMygo4Jzn5qjc3Xfjic7l75Hp+v6u2Q3GqvHl6h9OXLuFw7LDbVfXqXWO+/b0l+fKuLv7nG47eC3B2olImbDTWV6SycIgK1Wi3C9XKQ3x9hvlq4h6vpi/bTzaPO3a88BmOgP/WyPumHB0DQPDD7/Yr42LVENeVbKTjba+kvn11zsnf7di/gqJIzoThWS+pBmpXZv/Oy++V1Pd7ZRih9kfo/UnX9kKhBtV9v6RMGxG5hS2B34QSb8w6/Z+Em2mWIdCnCNSZ3GG61tZhJoMhrH9S0oZYjVR34cOSFoP0hpMeAfobEQlVt7rVlbW1cyrqaia7CQJCWagfgiDU7bTzOCjmG5Q+4Ktpw1N+uBSUf325I8nscHzaZDDGRsbG7xo3MHPj6ZNHpzQ0VM2IjY5Yt+TB2185YTIJv1u75S59Z9cLMdHR3z/y4G1LwyDost6k3ZWNkYXHTz7c0WmarFCGlmqUqua6uppBHj8ZTVBwUMjjHh4+MO1QwcmzE/RdxnFKuezb22ZO/HrF+i2P8fgCMioqvMNjtyQDIrA69/6ptEcMFFa2xX+St/stsyswMiEuduXYIZl7Nu3Y+YBQJD0rEXK4dmNnhlIq/GjG3dPy+0GQf2V++eTD5fUPSlShjvby0tgwuagsJjLsTG3tuRF8Ps8vFEresFec6F7GpJefv9i3kStTspf4XS6Nn0KeWv7kPMNv+T3z0boN6oiok4GgZ3WIIiwJoaAQo8NQxHH5TY/Ny3ZedhJSFPT1tqP8gM8bVqVrbU9LH+O9LzvqpiX33rCvMN7o8szyBBFjh8VPWW2O0GfvmvXRxp0FhMdvYEWHRgck0zN9PQI2L788trax7Taj1V7//jM5G8pbbdLtR45PrmnV57CEotb4uIRVNhNVljuvn7+n79fi9fott7zycvxUQe2XZVVNE+MTk06EqkNfDA0XWI/u3r8zXBNiE4tEDzx668jzXvBLcf9qb/mrTWbHGBzF2RI2dZaChI88OTXuuq8oMULtsrO/9xXobTFqNKH6vCVntNqwYpyDPwtl3Ne9i475MAQYAn9NArQ48YvtESaXI2J6qiafXg4qpyhcCwDfDIC7x7t6rLVVipKoWh2uargSkXbBAxsuAACmPSG0CD1V0xldVNkwl6BI5+RxwzbGCSBDI0WxvQ7AEwmAJxSC3KsPV484UVi8zG23ZqqU8ldmz8/56sLNAKuPNGUjbFY4BLML7hwgaV5/pC77+00/LJVLJcHEuPjcsXGjT/TE7tHhDM9/vmplAIJFg9MT3hrXf/DhYWGQp5KiZK8vfWdlUkK/cxDGWenw+VwJ2rh+JSVFdxEBb1RCQtzjIf6hFRfzFH13rHzcwcPHl6lCw0qbm9viIRg2+r0+XkJi3FkMFb29eF6W7VKzKe/YMU5bvfnpU2fO3RMWGX40Ikp79HRN55a7ns6x/9bLc71S09Deu19Ff/Clj1YPEgl505KjYvZsPFHHEQgF2Vnp/Xe3VJZE+QLEaIlSUiWWig64XbwKWsy89+2B0RiCjUFg/MCjOYPP507cXGmP37p35xNokIiI06hWpPID+6ZOneqj2/pw234FjrD8j0wbQYeQ/NcZ2Fd6p3134PTMY0WVL8Umx31dXN50n0qlOYiw8IS2pqZUnPRo+iVEzZ+ROmJXXBz0P4KL3tiz9JeXnO50RK+t318gCo2oZWGYpb2+cirlDQzKXXT9V5QYoXalo9uLyvVGoda6ZdlJuVxmYnOwu6GsReeXlnoRNsYUhgBD4C9MgH7QL37zs7+JRIJ4pVi44sH5sy57PnDh6eo0toBnSo3VdPw2trTabpdzBQKXFgDvhaLh55LG9Lytuz7AhYpAEGJRDqtVkJ4UtzslKeGbKanS9kvFMOW++/VHBIzj0ydNendwkqLutAHEfLl63RKlTGQemJq1xNOg9un5hTxegKAemDXi/NIpHSeqyBgdXVxy7uO75i94u6G1XXDsTOkskiLZgwenfQxzvSWLsrLcdDlRWprQ2WWT4Wiw6/n773ddQUwVvWuIVifnhRFdT1jGeJ4n4A9n8USIaPKA8oLXvxnF5+LZd04ZuDK/2oe3dXTeZzVb0sV8VpMsRFLbYTFFEX6fOjREuSp+3thdx95aOVsulsYPGZCxYfzAiP/yYNExpiu/+ervPC4nKjI89KNF08YW7j9j1Kz+8cdXhEJ+7R05U74YFiYyX+10PnaslZN3ZM+PUVERdVq58o2AQJK8dv33byi14SA+OnShxWjPjVBKPCIh75m7stPOn1tNe6E37ivmtRg61IpQpYSk3CX3jhnje+q9ta3DJ0x+Q8wV6fZs37Q+TMzVPH3f7OvuqGCE2tWOdC8o3xuFWteuNwrYLLbUCwcmKrOf784TxXwYAgwBhkBvIvBrfOD5EzFulG0n6m1xnW5vJMAE7hAJp67lIDBea7wVHUf54Vvv5Y0bMXS3kyTyMYDNCfg8ZIXF9en4hdMt9FLiiu1FXG/Q82JzaxvrvSfmP0f36+09pTyb0fBgZeWZW0YMycrrMhF5SiEicFqN9zfVVo1P1ITu5olD1g+6Y1prTywlnby1DRzHn84Z2i0+c3PzURDtlxI+Gy91WD/dvH79/PROzXA/T93YVDepqa1rLgGxmmbfcef7RUeOJ3kd9vhH7xrzmS8oJ9eu/X4GQZKpY0YPX3fLkIiKw81Wyaate+/3+XySuQvmfrN344+TCIKA5s+7c1VWKPQ/cc27SxsSjpw8/YzT4zl99xN3fbN/Z9GUQ0cKFwsFAl1WSvLrz84aeFmh/dvxXXe4YnZR4amlXD723GuL5h+gxfe20rqxErG8aUS4qGVjccOkgp/3fCZTSO4cO/72U5Xl5ziVDbW81KTwWNLvvf1kcekMCJAhmf3Th00fm1b3r0/zqidNm3RrdERYx6rPV56eOnnU0ImpMeXX6u37vfnICLUbdafewHp7o1CzH3hvk98fGAoCgUHyGUt0N7D7TNUMAYYAQ+AvRaC8w5f82vvLV2JCiUOhjSzRd+mVEi4fiY5SvxO0dbb53AFVva79kztuy3lifGLI2R44dIqfcwdPDjl09NSzGm2UmSRRv6lTj08cM3xtTVnZuLqm5pjMYdmfI0r5KUlDE1XhdcTAHFEKyYULkqcONDRuPBrboNM9Yejq0EweOewDROg/bW8PxFjMXbebLWZeYsaQfTqrOyZA4QKIoKx2g9654pmZX//e4Lyy7ufhFIpNYYtEXU6Hheswm2s+eDhn88XK016sR99cuVisCOENHDZy5c6f99yKsDmxKEWKWTD4/r2HZmz+vV3rF6uPjk07mV++Sa1Wd3G5/FcfmZLxP8cd0uk2/vbWZ/naiOhCSUjIYYcnOLG5tXW8oVPPUUqllswB6SvOlZY8pNaEFyUnJ67c/OOOH+MTYtNzpg81v/vW1x1Tx4+8z1pfuu16n1LACLU+eLv3RqHmP/bZB0aT6Q4Wgg2QTX3hvMu4D+JlTGYIMAQYAr2OwIlmX7KD8lMTIgWVx1opzs78w4vbW+tHx0WozloNnSFcDqsx9+H5i39rOB2Ptu5wsaqqTveo0WgVLLp7wWsD1JBh3YlaYWtj69yKyvqZGekpW+ymLkdzl2m2PQCL5HJpSbiU+4OHACPbjdZ4pUxcbWyvz4iOjq62mqwxXpez/faZ478ZlhCmu/vt7wY73cEXYJhDDEtPWfHsjIT9vwevqJ4SfX9g+20dJtOtArGgNiExZvXfxmR0Hwt3sc/72wrHOn3UVBhn2wxmY0iQ8B4Iup0DVXIZkZ4Q/eXMrJgWun87ijs4xRUn+NEhPNfdEye6L+bR+vFY5bD8I6c+lMqEr8+9f9ZOelPIxdrceax0/rc/7noR5UtE0hBNdVJy8o7kWO2+gAqvpmP99tV0jt+46+Ca0IjoTRZ923jgpYZ98PRs6z+Wr63LSEleqQD2N3uSbF+vScQItetF8ibW0xuFGnV65eK2puZnYBjN1NyypPUm4mCaYggwBBgCfzkCdGD7iPLWzIbaqn4Om0U+c/j4DXFxsqt6Sa6tpVh7S/KHFJ87+zcPCeHDRo34DAtSlfXNzXe3dhoHc3l4821zpr2LCRQde7ZtmaJra56VHBW1ffGCWVugX4XOjrNWyeqNefcZLdasxxcuXHJrqviSOyZfWbljZGld7RKPn2hc/Pzfl41SQB2/N3jlNkr64Tc/PGM0W27VajR7hw0Z+LHuXHF/ZyAwA8awDVptwon6tqoQhUA4zGrqmsBnsfKjVLLNc8YP/q80QXR84ttfbfoI4wvjUIT99yfmjb5Ufjf8wOnqEWqlujVJK2y8mNfuqa/3ba9pbJ40OD1hI08gWPjcpDTX8k1711MEyVPBtnnz5s27qAi81knKCLVrJfcnXmcymYRr1qy522az6XJzc3/8E0053zR1duW97VVVb0Bs9uDQmctaeoNNjA0MAYYAQ4AhcGkCdFxaxDCH2GH2iManhnSLrDfX5WspLDiLhbPKn549soD+3687PJGLpXX5+ufToSiLFdKPl1x2qVMt6HqKqtvlu4+fnGFzOH33PX7npt/zbPVYvfizzXfqdO1PkRSxKvfVp772N1hCvvhx52sIm2PWhoWbGupqxgOS9OIIMOOA0vK53A/TMofvbAcezGh1s8UI7EoJU0m2fL9hfVRU1Mbhg4esyYqRXnIH7eXmzPclXVPfef/9tQ/dddtbGCb6kE6DsuVo+RPFp07+HeX4k3IXLbquuUQZoXa5EemF3/cItd5yMkH3TVz17eSOkhMrIL4yx+ITWLSR0Zb3dhSb+/JxKL1w6BmTGAIMAYZAnyfway4/eifpZRPLHi4qD/d4/SkgCGonjs6opZc6n//0hyf1BvMCLofTkdEvcUtCVMTOMcmKrmfe/OI1kVSegPJ4W/jKcJXd5U5GUPI48PhCPWbjBIgK/P1fD887/kcBUhTFfvnDlT+MHTn0I2hA4n56SbSovn3E+vUbvh41I3vw7IyM67rzkxFqf3TE/oTraaG2evXqBS6Xq+3ll1/uHR61ht2pVQU/7RRrY+otHjJcKBZvlfGk77N3nG6DcnMvejjzn4COaZIhwBBgCDAE+jiBs1ZKEvQAEQcFpkQFdD5NSXljl+rzDT++YfeTYzCR1MASiDo9TqfG2t6q6BcTsSKjX/8v5gyP7boe3a+lKFbsL3n8usUmnSfQV6fLzIjVnLoSAXo1NjBC7Wpo9ZKyvVKomWqFJfu2fo2xgFLM5xq62tsyVKERuyWKsH9zUqf8V2b0XoKRMYMhwBBgCDAE/o8RON3QEEEBfjjE4VQNUAsMp9s9EUZdc5rH5y6aNWLA+bOD+1K3aaGGomju6NGjv05LSzvRl2z/ra1QXzb+amzvjULtQvu7j/ko2zj1+PHij6MSUzapUNY/oWHzLns0zNUwYMoyBBgCDAGGAEPgr0CAFmoYhi0dNWrUN4xQ6yMjTgu1lStX3kMvfS5dunRLbzXbc2bHy1Xnip4T8HixsXOeuy7u5t7aV8YuhgBDgCHAEGAI3AgCjFC7EVRvcJ2/bia4x26392qhRrWcSjlzcPPhqOSU8aIBd5RcwVElN5gcUz1DgCHAEGAIMAT6FoFflz6Xjhs37ut+/foV9i3r/9vav9TS55o1a3q/UKMoYfmGf9RHJSW8zE3r/zUEZQX68gRjbGcIMAQYAgwBhsDNJvCrR+2fY8eO/YYRajeb/jW2R3vUVq1ada/T6WztzUufdPfqt/yzTiQXF/qtvIdCZ1zf3DLXiI+5jCHAEGAIMAQYAn2GACPU+sxQ/cfQviTUXMc+2ay3WvqTQJgZN/VJex/EzZjMEGAIMAQYAgyBP41Aj1D7dTMBs/T5p43EVTTcl4RasGTdo5WNDW+KhRGR2vH3/NexHlfRZaYoQ4AhwBBgCDAE/pIEGKHWB4e9R6i53W464e3m3twFqnlP5ukjxw6E9hs9TJWWXXGxw3J7s/2MbQwBhgBDgCHAEPgzCTBC7c+kf41t9ymh1npMeqZgX11M1sinBYlgPQRlX/bIkGvEwlzGEGAIMAQYAgyB/3MEGKHWB4e0Lwk1Gm9F3r/bFRGRu5xuz+NR2fd5+yByxmSGAEOAIcAQYAhckgBFFWE3IrsBI9T64MTra0JNt++L/QTlDeWgyEBl9mPOPoicMZkhwBBgCDAEGAK/S8DeVilrrakckSwM3wVlXd9UVIxQ64MTr68JNfe5zc811Zz5J0cqCYvKftraB5EzJjMEGAIMAYYAQ+B3CTjqT99aUXZmhTREFR03ZOp1zXDACLU+OPH60q5PGi+lOz787IFNe0L7pw6Qpy2oZTYU9MFJx5jMEGAIMAT+AgQofSmvq61BZe9itcVNneq70i7rS/a8V19btcCvEGqzr3OIDyPUrnQUelG5vnKEVA8yimqTVa17vz4mJfUpzNq4HsrOZTYU9KL5xJjCEGAIMAQYAr8Q8LecHNhSfvIBAqbeTJj4eNOVOhYqf/rmGIeFuwMe87S4qU9escC7Eu7Lly8PpSjqn6NHj16ZlpbG5FG7Emh/dpm+JtRoXs0bX65RKBUlHBdYAF3nSfxnjwfTPkOAIcAQYAj83yDgOrP1/srC3a8LQhQ58aKxx6Hs/2QqoCgKAk1NLBAZ6btQwFFUPnpm48l2bVzyp/J0/qvXO7tBj1CjE96mp6ef7Muk/1Jnfa5cufIel8vVqw9lv3AyeY6tWGExdM2A2ew41aTnXH15ojG2MwQYAgwBhsD/TQKd+SuW6op+ekodn7BIlZqwHYr6T6YCqmFfSPOZU+NFEtVO8Zh7bT1ijWrMV5Ue2VcTN2ji7dz4UT9BEEReTzqMULueNG9SXbRHbfXq1Qtoofbyyy//eJOa/UPNUBU/TKsqKdoYkjA0UZI5o/VK3cl/qFHmYoYAQ4AhwBBgCPyGANWYL7Z06MIIn63xt5kIGra8ttZVd2KONj7hLbFQ8yF0wQY46sy62aVH8z8J6zfwHunohPwezxnVsHFk9dGin1QDx6aIEiZe8XLplQ4MI9SulFQvKmcwGARr1qxZ4Ha7dX1GqDXmq8qP7KuNGzDifjx58g8XvnFQFAVf7zeQXjRcjCkMAYYAQ4Ah0IsI2I9/OtNqMN0JUfBr2pkvnjvvGaPK8eoN3+7hOptSJQrVEZjNepg3+fWOHtOpQ+/+4/TBff8Izxy1HgTg5xWzXnDQ31EnP3uypb7+FQ7C1yrn5V73FFS0UAMAvDxy5MiVzNJnL5pIlzKlR6g5HA5dbm5u3/CoURRUk/d6m1QbdUDOir+/J88M1ZinajleOCl85K3bobBh5j4yBIyZDAGGAEOAIfAHCdA7LC2uLlQSbXFC0LzgH6zuii6nKArp/P7xz21m0+0chfqusLlDd0PQPH+34NKdDGs4vOVHJYewughIGUC5s8Nm5db1VOze/q/19o76AYRQiQvDY6YJhnbUQFAu6f35jTyH25EQQPChoTNy3VdkyFUUYoTaVcDqLUV7hJrT6aRj1Lb2FrsuZ0fHvi822lzu4SyhKJo+oYCiGtldW1bkWo2G5zVDZt7NT521/nJ1MN8zBBgCDAGGQO8kQJVsEfsJh9bp9Fll2Q+1XcrK9qJv5V3NzeNQCGNHR4fv46bP013PXlGtrRzAsouAi2uFoqLOn4hDVeyM0B/fkBfw2jOFUWlL4aiYz4VJ95i6hVrFzlHtZYdWiOWite0G5z1sedjd2rEPF0MQFKQoCm/5dskxlZy9w2wx3yeISPzEQkmWa4fmePWbl9RJZNIDLDf2+I3YLMcItes5M25SXbRQW7t27d20R60vCTWq+dDcswU/rYtKDNUIBj1m1u949V6fw/Kh22Gt4GlTiPCpGWOu926ZmzQkTDMMAYYAQ+AvT8C865XhAa//Ea8/UBh+278/pQXOxaDYi1bI7QbTNKPBlANRGCyRq1eETX1y+8VCYLp3WgJA/1FXE9vcuXf5JJvDORJF0Lyoma4y2vNF22I6vGohMFTchQS9IkIc3kCinOeU2Y91e82ok1/ca26p+gcukyxq7iA+kUWlL1Op0rfRQo/SnQsr3/fdYUVs6HyO3XiPk2QPDiL4OO2k2e6a9Z/po9LSnsVSQlffiGfYrzFqS0aNGrWKWfrsI7dZnxVqrWc05/auq5HzyFcJt7szwBL+my3X5IVqtT+WnjiyJ23k8FQobm55HxkGxkyGAEOAIcAQ+JUAlZ+PdjSsvc3nc31EQHh+bPbdT0KJE9t/C4hqPcbRnd473ecyTcYRqIaixFofxDaFxAz5WJiVbbywvL1yn6z+zKn+CASJ5DJJSeiERS1XApwq3axsKT+x3GEzzeRJ5IsjYzNXQVnzbBRVjlds3PatXCxqlkqEnS2dHbf5A8TCpNn/KKbr9eW//kbQYRoTgAILmq3Kb0NiM3YolSEfQDFZNmdNwYS64oMrEYAMTemvUZ0tqdrNFykXadMHVFfm/3wsMj1tjCi16kyPILwSO6+0DCPUrpRULyrXI9R+3fW5rReZdklT6Dej6k3/3sWnXCkwRTY5gmRT/NBJT4DIMbaGvBdb5Aplnmjs08/+XiVU0QrM7oAzTU3lcVH9049BWffW95W+M3YyBBgCDIH/ywSoyn0ya/2hez2dbQ8EUU4NrkpcFTLpif+JoTYdWdXP0l77MOF36BOmjvi4bm/DDBTnZLO4vNWhkx481MOofu+KcJfHPTno8Q7HCZ+Gx2F9GzFswPeQatL59E70IejAwGEBhcfXcxg6vTmtbfu/H6RcxluwoFcKC+QtFJv/imrSc2VUzeakssLitWyR7K3Y/kObywrDCGnvAAAgAElEQVT3fIXy2X9PnDZ4P+0Ja/9xyRYJH/GyudjfazqFnwgkKhLl8h5VDpqmNxb/8GJXR9v9ACVHJk1KNxSvy/9cwhckeP2eMoKE78YV4oik8Y93L6Fe78+bb74ZyuFwltCbCTIyMk5d7/pvZn1/mTxqtFBbt27dXU6nk9712WeEGj0Z/C2ns6ytDcMEYkEZW5FxElIqnRQAkOfIp292tLbcFT10ambAbg+1NNcmegkPHORLfFFxyadAI9lq5nRmeVurliF+VxTA8YMEV7pVMzWMDgS9KUGoN3MyM20xBBgCN54A/fKoK9ysgVHcq86cbr7S3edU+3Zu1dHiQVJVeIuSE2iFshYFbry1vbsF/bG8/sBjfgDxW4MBt9vn9HjRuIlTXoGU2ed3QdIiqn7Tsnkohk/k8UVrFeMfyzcXb021ttU95Pc5KxIyBn4DxU310XzrCs/cY3V6B/LF4uN8nzOaIiE+my/9Rjn1yRKahK38mLTlXMEwiApEsDi8/NhZz1bR42cr3hqrqzr5qUDAOaANkZ6rrm97AWDcdxPmzt6t2/zt8xTAp1MU8njYxHsbK7Yu36HQqL9TRISuBtE5jopvXzoeFq48IJBL3mnrQp8jnK7ZUBCaHDnzocbm/K9+JIKQhPRDc+Om3m+gDBXq+oNbHrOajHdJIhI6nRB3bNqkBTckRygt1Nhs9kv00icj1Hr3fXDeur7qUbsUXqp6e+LZUyeKEAqsUClV0QESSvQRAQpicwi/13WCsuvLSYw/nOX3stQC9GC71TOK4EljlVGRT4oz7zhwuaGjKDrGgQ5xuL6JCC/XLvM9Q4Am0B1nY6jggRaPr2fHM0PmzydAndmuqTp37B4+n92pjQjbBg2433A5qyiqlmXbvmp6u9H8lECqzJfwJZ/yx/+t82LXUeYiEXAHUaBptl7JCyVlOCIAcra3xzt0OVt60/dlu7+YBANwP5fD3RDUl3ERBJkWGhn/AT7wnvOZ9KnaPEVd0ZnHyCDgx4+f9hakGt5FtRdxaw7vXISgQCPUhK9QDrmv1nzoy1RTe+PDBCDPJA6fudbdUJpo0OkfpQBxJDI+fKPd3KVxuuGJDo9nsMfjixUIpd8qkmK+FeJ8V0PFuWdIghxKIdRrcUMyy87uPbxKKmBXKLnBMl2n7TmeWPGTUqr5GAy726Tb+OJmiVRs4PI5uUA9y3X2xNqDIVr18hCx4DtLUDTLVHfuHRQD2ZHTn60+t/mNcwpt3AE3Qr0ckzXP9st9nY+2bz+5kKtJ1IsHCLfdiPg0uh1GqPWmmX6FtvTVGLVLdS83Nxeekyn+3K9vVioE/Ea2PKbNS1F+QHr4lq7WfmIOnOFy+2uS04f/E/T3V5hPEYkdTU2vs3HAiklLuxeKmqanbxpgULIhZb//ymNDNeazW5saUixmY2Tq0HG7oNCs6759+gqH7pLF6Ie5+dQGLYsnDPCSucYbddNfD1v/SB1UURHm55oSWpraQmMHZB2FVGk35C30j9j4R66lx9FyZE0YJhR4+amzTXRAtbdke1xl+dmJXJHgVHxibCntNfgjbfS2a+kxBWKfBMT4zX1l3tLLZm078xe42uvu5eCoj69UvSVVTsm/lJCmr6nZsGm6DLjvsNnMFIEJZHxZ6BuhcQmHQHIFAaz3CIG4yUkzoGOxKk789CCO8bh+P/Zlv3nPXDL9EJ2qomRf3hNSWWhNxGTF1isRdlc7D+jfyK4yMqKzvVWjTMsoVl3i3qNqa1ktlspYe1d7AhEImNNvefwIBEHd5zRfEOAP6JdfqjwPL61uuzMIsBnqlGEv4Y0HhH6v9xF/gCyPSLvjIygurnu+m/d9NNLndt3vc7uPRtz2ytc9mwNad789xu0L3BEE8JGkzFEbG49svwNlowNwnLNGNe3FQloc12349lEEIqJRyF3OQdEoV4BScPnCg16Aa0iCioJh5AuVmAw2NxtyuSL5T6H9BqyHYibYdHs/fYLQ18xgw0Qo4MmKEY78DdnEx6vptj17X32DdDtHoEFyIZ51J3LmxM+bxHLZU5HZqQcCOji5bN/GbVK1fH7ExMlFJetW14QnD86VSaUboKjs87tIr3YMrqX8r0ufL44cOXI141G7FoJ/wjU96Tk8Hk/bkiVL+kx6jsuhopzlKtDZIQTR42r/k4CQgpx1u+Wgo3YcX6ishtLnd7u96cBVE7sx09Rc+4mUz9rFFfG3GpsbRwKA4OHRSXuhYY90l6M/+j3Lo7wu+1sOqzE5LjH6GfawJ/ZczpY/43vv0RUxjbVVC3hCvkOh0OZxRl5Z4OwfsbWj8ngkXyx38VWxtKC4rseeXGgXveQBiosRENKAupqMw3U6/YM4zg6hIP8PUSmDdkNxU68p3pCicmEAclBQ7KGup6eKovIQAHJoF+xVM/Gc/iFCf+7wfQIBxyxTijeB4dONDVu2PuOyGhfgbOyESKl4RzXul2Wa7rncXsT12Tq1LD+qg9J+ib/peRBeS/t/ZD5cy7WGrW8KAiA4wW41DBLy0FPquPE/9fTjWurr7n95OQ44DgkgbTgQ4hZ6+YwOBAc6pwBwqAAkG2K/mrp/5UmLCqrnOueJL1ONLY0v4KS/K0gQWpgvbuKpNZ+KBz/U+OsYwODs+lAg5DlB5C12eiyaD389wtnW8JIcDhwTRWg2NNXon+ZJuE5xqHSlrb402uZCsxTKsEI8LLzQ11Q91uKwPxoMQCFCmfp5LcLef2HqBqr1mBSgBAJUB0x0ALo9/51bmusb3uLypXp1ePRizs8tJ6DcX3YqXu5DURQKDAVsoAAEaCBYfpcl3GJ38UKG9z8LQVluuv+Oqi1SS3PTOJfDPYFE8Bgul7cqapJi/W8FIc1Zf/RonKVDP5rN5qUHARxH+v1uAUJ9pJ71wl7jng9CnA7LIJ/fK4chQAo43EZVekJTU1ndfKfdE5Zyx2vPgYqNrIbq6nv8Xt8gnM3/JGbO4iN0vbXffXcfhuJDNFERH+ED7zn/G001bhFXnK54AAX+SK0C29fZ3jUOQCx91JDRn0ER0y10/zsPr00z6xuexiiPhguRp9g8/k6JMqMESFiaxpIjL6BBT5UApjReiMX2A9bHEXP/2b0xjarLj60+uut1FPhZXJnsFfW0xDM9faaKVtyirzrzGkUEFigy58iqK0s/hhHk9qQ5z5XQHvDaPd9tF+GBIkli2Kbqs7XfKSLT5oeMuK/o93azXm6crvV7RqhdK7k/8bra2lrh9u3b+9QRUjcCV1f+J3yM8D1k6WpdAsPUAS4CR3h9XhMsCHFZSP6qlNkDfmo7bsBQe/MMZ6fufYhwV/N4wk5V1oSnoNhJXb+1qTvvjiQgBAbIdmHenSu1ve3ELq3FZkj3+HydA2fElVzMs0Dl5SGurHC51+WTYlwWIeRxbCAEtYI6k6i1bO8iu7FjHBtnYSKp8jN5eNSPUNp/Yh6ojtMK4PT7QOxPzuuxs8hddzCssOjMswKh2K6SCT7UDJpjhiBw/kF2pf2+VDm6v/YUTnTl2bPZPBRBqICTzcOgES6bySPlsZsCCCfZA3HbFSrVD/Lh9x8EFRtRp5eMsdg9CYCCKYTLcbNZXBeM89wUDAcxFAryIcQIxQ7vosVf1a5PYp1u+1QMQVrSZk/fAUH9uhNXXuvHUXtIUVdVPdDlcUWLxeKSfhMGnrqaOmkvSlNJwSLK1DCbg0AwWyp/mxWVoW89e2oxi/J3AIiKRvniU4DP+0Kb/UIb/cLR7KqYaTbrpymUsl1svuBn+fD73fW7Vkxwum1qqVq+J2x4qx5U5KAt5vJBzq62cJLyw0qltlGplhZ1x/NQ+WhDoXeISMo1yeJG1VzqIUKX/e28pDkaKg/FYAjMFcePOEuLmV9CBcoxAMqDv+fZ6Y7v2r9G6vN2ziPsxpygz+YR8XksdxDfHJs5ahsUN/WSebTodvUnNoQTXiKRL5ZXSTKmNJlqdwldus40o9mYgVKQhoUADgBEOw5BHQRF8T1+QoujrA6pTL5bOfq+2isZZ+e5fSHl9Q3DYATzJcSGFQqTxpvoJcmGvTuexmEilsPFl7sBR+VxWR/isPCdYclJm4As2t90aOcQr8c5CeYq22BMnBcbyQ6Wna1+DWZz/Sw2+52YSc/UO49vHqVrPrXY7zO0KDiI2OrwQnxxuM/m9DbwMHKwgINu9wSCYQGIH8oSKV4KnfhoGwB1ePP+YwNMhqZJEEWywhNi1sh4IltL8d4v2RB50A9wmRuRRkamZC3Dk6dUXigu6V2QDqMpwxsIUNHZiYcAyCRMpTtCO5prZ3jtVgEbQ7wcNi5EUSyaCFLiACDyExNidtrtLnlrY8NMLos1yGm3tLFwnIIQdn+hUPJqSEJ6kcfYFW4wWZUwRKIOq1EFI+RAhCIVUDBwVsBmtfr8RDpBkFpPwL8DY7E0OAtNASThhKgghFME4fdZ9CwWOxxBuCcVs9/4gB6Xph3vJ/lctkdA0ItERUZ81Wbxye0W6x0wBNf3z5763m9XNpr2fpKE2hofJHymdAhjm2COeJV2+uu7L3hpx4p3vJ8tZGMCiUR8TJF1d/eJAXQCW92Pry50WvSzcAzj8+UhHyrSUnZCoTO6V07oedZesGYsRyjukgxIroagX7x73d/VbompO7p3gw/m7WOJlAqKDA6jUHJOwowXq+jv3fs/me/ubH7CHHDpKJyTjotlEyInL26+mjQhVzJHL1emR6hlZ2ev6t+/f9Hlyvfm7/8ymwnosz7XrFnTfSj7kiVLtvTmQbnRtjXufEtFup25Aac5mJAQuddGBB36dsdDBMqLZJH2L0O02kqnwfw0EfCRfBF/q81oeRIRiDeGjej/DaB4FKAEFIAckPHcmWhbl2Wcl0JDMRZWHh4T8zOn37zureDdyzqhHSKg1ynNug6t3eOWYBxBiyZOUwYlPtB9hIjr0Ptqi42c7/CTc4JkoI6PECsiZieeBCADBbpmPiBsuN/kEhtau/q5gsEBMMZW4iga8PrcFsLn7oAhoIZJd4JAgB9G/O7YQIDkIyjrE9WcN04D3X5xW8nJwW6bZSQbQ+x8kXibdNLgatBk5Qd0bbFdndZIl98tYbN4VlW45hwere0AVIACZsACfrfS3NmhRQBEcKRSPR6h1gHxQTtom8hqOHVgsdFDjmZzRGouGvyQB/FWhc5Y1P32DZoKRMDjVACAOUHeic6eN/tuT5M5nAfMZiEIBDmA8LCB14oAsdAHKJJytLfLPW5viFAss7D5yhqH3RpZ396xAGNzw1go2hXwuXGfy1yVPmzESgCbusz1tpENus75Spk8xGc3buOwuWQAwQbjbEEExmKTfhIEgiTwkgD2kkE/AQXJIOm1tcn58AGMhZr1evM9bhK+FcfQehSh3o255Z8/AVCAgE4/CziCxC9CpggD+i4xMFhlXotZaXd7ZH6C4JJBEuHhLLtIyDW53AHc5nCE+mEsyQew/iSAQjGIqELJwBexmaln7Q3VCRBBhkAcTh1f068eRAICdEpZwGPGgBgAQGBBIGcHzXv3jrCZbY9ycKiUJAktAAFAUUEBxBK6UFzwAUo44m0BdKGPCB6RaEI2wxarxuWhFnVZLCifw/aGKsTrSZ8LcZDcO/0BUoWiYJdMLtxratOlQHz5WAjBcIqkEI/bSYm5yBZplOZEy9nyESRXdhtMBUwyHr4Wjo0ppE0CaIAHHAEUYAjqNRgjdS2tsf4AwRbxhV1KlbIFZQksgAeTLaVVAwMIdyyJIHyMcGyOzEorsNa2JOjaOwZzeHxDdELcXqj//NbzDzd6flRs5NktthSdTjcNIOhYymffG5ccsdPaqh9n9UJjCQgrE7CRfdr+CSUAFfmBH6DA7+aCIMkBKGIDAmAxlJ2Nd9tcD1IwLwuF4EIKDh4LYrjKB1gj/X4S9bpcOhQQBFco0GAooiCJoNvtctoQiOIJ2Fgjh4NsUkTHNQAEIG6jXumxOcNwFPULZNI6EBapBx6n36czqLo6jXNsXjCNIomAhI9sk/NYZ9sNjgy/zzuOw2H9GDEiMQ8gGfDZn75+modBqRgVrA4QBAGzOfEulwcEcamSheMFXMrJdTrd8ahI+H78rJHHu5c3y8vxsrLNL5Je46AwCbZVog0/3FhvGObwgjlCNnKWTeHvqjI1nLLjlV+zuIKfeTxOlb6jNVYo12ZaLfYgApEiOTfYYbN0BTgYO4YbFnmPOiwaPnP89AdcDHXIcN8eWVxCKeFwhZQ1NMShXHGckCdJJf0eFuRo26qJiKyqbHVMQ7mCFKfNUcdhs2A2DlEeu7UDQjE2i41l+f2+FpTFElFEkI1B1I6YiWO31BQcwmEfsRQANMNNQEfFInkohKB8CIZhp8uOkH5HhUYu3S5KCDsG1NM9jdtejQ/6oWcJCB2EwlQphwXv00REnA24rJhZ1zDMZrPNBQhKRCf2W4YNevRgj0Cq2fSv4STpewDCMU6AYgVQmO3kCORrIsfdfex/XpQpCm79YfEEi936JMbllyX1y/r4wnl3yRfCqq0Jp44XLhYJhHqlJmSFZOh9TVfy7KGXVKvyVj0BMMlIP4Qn8nic4ziAXwyf+EB3WhH69868tXpBdYd5qSIiuhlC0JzYSY/8z0v+lbT1R8owQu2P0LvKa9vb27mbNm1K1ev1ySEhIVVPPvnkKQiCAiUlJeJDhw5lWK1WrUqlOrNw4cKad999N9Vms/UXi8VVc+bMOR11QWZleulz9erV99K7PnNzczdfpRn/p4p3L6nZWkTAbUCg0Cwj/XZlKPw22tRa9wgedA+mfI5OGOHEqeMHPBYE/hqLyfaMw2yYy0V8m4J0jALEJnEEhVAQiMYxTGt2unRsFldMAdDgcblrUAQmMRRlYxgi57MwIQoB0uf34QGAeIkgVMHlcMt5HDZptxgGB/yB/kEKaoEgoAgQBIsgyCIUQxEExyUQDLNQFBMjMCqy252WIBHsRHGUIkmKj7M5apIMyrgc1i5tmOp74NSHtrR0vuQggMtH4We4PI6CgyDJHmunl8/GJD7AaoYwdiUZDEiELDwSQTGeLxhEEBiFAyShd7pcHQiKBlkoyodQNISD4TIEQSCH222xO2ytcpG0ykcEFD6nM0cTpvrQ5Qdqq8We4w8GN/NYHEuQDOAEgJRsFktNEAEXBsN1AYI0UhQhCQYpHoIhYhTDxDCE8jAIsFgYCXkJLwFIANgYyocoiA1jmN/i8LUGKRBi9/jdkbHxG/iyUB0URBFMIq3viSOkfwgNx+1RDp3ufgDDoxAEtnq93nIuh9cklEgpq83F9QWDeJCCMMLvBQgVRBHKr+GjkMjrsbs5LFwSRFj5MMaKcHuJOK/ftxvDMIBiLCFBEP6gz+PBMZQDY5iSjeNyHMPECArhJElBVJACMAwFUBjyESSF+IMU4vR4rTCCnJZKxEaH1TLW5bTzEBBsFgsF4QgEy70BQufweOp8QciH8wRcGIUxgiAADhA/5XMH8aBvJJvLb8T4guVAqhbaK/PfgQPuNJ5E9Xd5wpDvgFAbrDmZfycMk+OJoMeD+bxhPDanmKuJ3NLW0DQFCzjTeTjMRjB2Pozz9W4/NdHldqF8nMQpQB2Vq2NKURYPVJafGSqTCtOtDqtZyOOEul2uszCKyXlsdojD6zuDQCiBszERBAAKwRDO5/AUXq8H9vj8PrFAgMMAePwBwuUnAhBKgXC7013vJ4mgVChMsjhd5TKRWO3yeTE2gmMwjjbYTNYKFIUoej77AgEYQhAxhydM8QcJrtPj250+f9o6CBpiNxflifwO22S9rmW6VMhRkkF3dZBC3QDiYBCMCmAE4QSDHpPPpjeyEBDDQeAQt4coQ7niMJTNjfRBpMVHoceFsoi9muSBlUDCCbSXnkmwm/SJLDZuitJG1LVVnEjzuxx3IgjMIUiqgQIUIuRy5BiMyGmB5Qv4dX6C1AWDhAsFIBxAkALD4DM+vw+BICSdi7NwdyDoZLEER2TK0C3cIXd1e/68xXmxbbXF41AqkBYkCAnKF56QRiTubW7tGhj0eRexAk6VWMB7PUQZkQcNuev80qul4XQE5Hcr/MFAlbLf/2vvTOCjqLJGf29V9b6lu7N19gUSSCRsAUJAISCOIooCP0YQUWfRefrpzHMcHb5vHHEWR3EYN9AZfIIIKDDyHGFUBDQomxFkD4SE7IFsne5O711dVfe9U90dAsKIopDgrR+ht7rL+Z9zzz116966cIuWcKcqNhWbjXGN2qNtHXj2bLH+/b/+wh8I3m3QqRu6XR1hlUp/OCl/9L9YJOqdJz55yO2wj0/JH/HbuPFFmyAA5Ku3DDtcvvHHOcmmzO6Q4NKZ4rSOYFgTCPOdcQpFDfb7jCqOlIYJw3ixzqVNSH0js7jkgKvZrY5LTwogXXYHanhD1dESvKm5sfFWhlE48kcUv60bNF0ejYF2d3qXZ4CrpeVBX1BQaXSmxjhzvF1klRLDsvb0gQN3YduInoUVcH71dmYgkfixcSbTvuTim4/EOhLX4TXmzpbm8S6321w8btq/e28FKM/T2//pBL/PO0Wp0TUbEzO3Z5XOPYYxPu/Id2fVToO9tX4kIoxnUNncQ7E5cV/XacHF2NHPWkbpdSZHliaxDhde/Mg66awytHV0DPZ5/YNMJv2xeDbpSGxOXTTg5CreXXZ/cmqaU8lK/0opjozUXc6DBmqXkfbixYuHE0J+yjBMjkKhOK3X6//PPffc88VLL700IRQK/ViSpEStVns8KSnp8/b29onhcLiA47hahUKx+oEHHvg8ajS4u7s77vXXX7/b4/E0/dADtQupz/Xvv5hDIn+Hx9N9I+K0R3J//MeFCCHp5If/GCT47f9LK3j1AiIkgDUMq1BhLuzrzM5K3SUYzZXttXVjA6HwFI5VJ2MGFouSoBQOtCtIuN5kNB5Vq1WOLlewMITYkQqVjkGESELQi1gp/GlG0Yj3Th8/MMDPi/dKmMtBRGwloYBdkCQeMzhotlirbNkDP0f5B9rg9iXpqNSHW47kYsIaOaWyGg+Z3g7BZ9Omp2cFRPYWgWCWiIJbqyQHExOTPhU9jpQOjzCPVWozRH93swrxx5OTUqqVBp292+G0dblcBbxArCynkDAiIh/we6xxRjvmFKquTrtRYBXppoTUFLfXP8CkRCt0rPIly7BsoWrnkcdZlXasUqXwkXDY7/d7ugQ+4GAVSqs+zpKLGSVLpLAohgWvGA45BD7oRqIUxAhJeh0nBXwuTiKIMRkMbrVK1xbgeYvLy6f4BKG7eMKkt3Hm9XX/qam5dqwxB8LuKXwwHMgoHlLee0l/73Rw685efii3u619usQHsszmuM3xt6J/t24z5QdC+L8CYalAyaLTHJG8EiIqgrCOIWIoHHB3MZLYrdXquo1GfZdKpXQLoiQIwZAhwAfiMVbwOlN8vS7eWoWkvNPg6J3lzw9rt3fficJhm1GFjrFYdPhFLktgVFkio8CIYT0CEYMSzxM1yxFGCKuxEOY5jXptRsaNFWikh1StePunVoM6U61WvGm8ZbF8OwUmaXe2fTKqs7l+KpbCbJzJusI2bUE1qv8k/fDH795r1LIOjUaxNnnGXztaP3hlQl1jzQ25KZaKpNTEbbj4/sjtHFgpt3PjLU6H67qBuemfWrj4jSjJaD558Mt7BIYbiCWxWxSDfhIWBMxiEhdnsSempBzgDFpPyO7K6uxsyw76Qzo+4OcSbUk18aXjPkT2gNR+4sCs022do01G/fGcwsGfuprbM91B/qYwYtNZjgszGMuhkCSIYUkK16bnZHykGXHPF73n0sk62teSG+pomRrwdOcgToUEUUmEsBREWAwrlEjPYSEZC6GuFKvpLfX1N1Z0lO8u4H2BCQLLNmUVj9x2If1HfGClsunD90cFPO5JYjBoECVJMhr1PqPRZPd5vZzH50/jVFoTZlilGA4F1BrNx5lFgz9BJj05+sGWG1lC8qwJSXsSs/Iq8KDp8oj4WTZW91YSCogGhNxtuPBBL6mvV39RsXaeWcXqtCqyIW3q4//xlu757Jy0VFgP7fl4lknHuVIGZBxWDkyqid2CJrUr85y19aOF1IJ/JRbOPvMoi45yvWdv+eSGlrYinTXRbskZUBmXm3cUm0od4COE7c/fUHn8ePHQSdM24kHTD5+3XBgB78xKQD5fEGeXuc5uS4RB9hM6pOpWYuOYS3r+V3RV/VlzAGNlwUIDVFCohKczfZNpBJexa/7aoq70nFEaqH2tir6bE6BhPf744zMUCsXNY8aM+aStre2m7u7uQ48++uhLTzzxxE8EQcgbNGjQ4WAwWBYKhUwY41NZWVm7qqurS51O55E///nPrxBCFK+99lqh2+0udrlcE3ie37xo0SK6P+YFVATP4kFBzQCkZB04rUx2rvIInKNCjySlHhGVhDDLgHdBDOfFltzIkmuYyKztSBF4IS0YCrOiQu01WRJaUOI19tj8H1ih1dbUWOB12fODAR4ptcaGhJyEI5bcKd3yAxf3f5SDGJKm1qha4/NTTiMkhhAqEC52cjjMl3Pz9jS1glEpkehAHpU9dpXoqdxW4HI7M1VKQ03CiPjG3kv5YYUr0liMSKclKCgGUfxhf8/EWUJw4PTRtNP1taV2h9OWnGJblznyR23ynKTmSktL64nRCpbj9Sp9F7HGndYnD+9CTUdMTadrRrIsSlOwqladztiqU6k7kGB2ogEDzntVfGZOSY0KoQEwIf+S5o2dT72n923SmvSqOG3+lA646oaR1MbDn2XwwUCB2WBqjTcldHqCXo1EggZWIn59groVxQ2TJ4R/kxZtP/hxKqdTq006VSuyjQwgR4XB60VpmOFYholzaQzaAELdBPl5FklhNWIUQZRU5ISRctmWOsr1CNswOtoawGVl8oq5ng6sdp8JmRFC5pHeHruC73JMQYQG8Gc4ntYiZAued3sdd4sVGVKhvMjChMpKZSBOlaTRq4tWkEwAACAASURBVHzI2O75po95kDuk1i+tyDYSFpcQsGVfw97EgM8/mMVIYDlFkFVIPKfQ+1Vp8S0YpwcuxBN0ghwVOsRqWSRqRNTGB1FBgYBcB428x58mibxXk112Ubeozh+EEAahYxxCBTCvEtqWPL8S9hBGHcSECK9FWOlH9oAz1nbOt6jgYuxB9huwj9E3tJ+LyZueQwl8HQEI1LRa7YLx48e/SVd9fh2tS/gdGvojjzwySxCEMXfdddfygwcP/qK5udn10EMPPfvyyy//rLOz0zRlypRtHo/n3s7OziKO48pnzJixcvXq1Xc4HI6uxYsXv1hZWan8/PPPi+x2e4nb7R4fDoffX7Ro0apLqBZNSglQApQAJUAJUAJ9mABd9XkZlfPkk0/egBC6i+O4Tr1en6JUKo+bzeYtra2t+Q6HYwLHcS6z2aw2mUwOr9eb0N3d7WMYRqdUKrc8+uij78RGhNxud9zy5ct/5vF4Gn7/+9+vv4wi0KIoAUqAEqAEKAFK4DISoIHaZYS9YcOGtK6urtvdbvdwjUZzKCcnpyYYDAqwetPhcNwUDAazlUrlp9dee+2B/fv3T7Lb7aPUavXB/Pz896ZOPbPUHVZ9vvHGG/d5vd7mJ598ct1lFIEWRQlQApQAJUAJUAKXkQAN1C4jbCjq8OHDZkJIolKptPM8D/NOlEOGDHFt377dGh8fb0pKSmpPTEz0wnksy1rhYc6FhYVnPdHa4XCY3nzzTQjUmn73u9/RQO0y65AWRwlQApQAJUAJXC4CNFC7XKS/w3IgUFuxYsXPfT5fE731+R2CpVlRApQAJUAJUAJ9jMDLL7+cwjDMgtLSUrqYoI/p5oLVgVufEKh5PJ7mp556is5R6y+Ko/WkBCgBSoASoAS+IYHnn3/exnHcf5eUlKwaNWpUzyb33zCbPnH6D2pngtiI2pNPPvnPPkGfVoISoAQoAUqAEqAEvnMCEKixLPvf11133aphw4bRQO07J/w9ZEhH1L4HqDRLSoASoAQoAUqgDxKAW58cxy0oLi6mI2p9UD/nrRIEaitXrvw5rPqkc9T6i9ZoPSkBSoASoAQogW9OIBaojRo1anVxcXHFN8+h76T4wdz6JIQYFy9e/AtY9blw4cK1fUcFtCaUACVACVAClAAl8F0SgFWfSqXyd5MnT15VVFS057vM+3Ln9YMJ1GBz9xdeeOE3CKFMo9F4kGEYeXsT2O8luu2LzAJHPmD4GV57v4+eD6fI58Z+g/0wXS6XnuM40Wg0hsPhcM85sS1azlVsbFuWWDmx/KJ1kLd1gbSSJPXsBdf7c7TO0e1fIjLEvoueJ0VlExFCTpZljxBCWhYsWOCM1WXhwoWcSqVKI4QUMQilYkmIyAV780gMEuUMGMIoVAhJkA1C4WCIC/m9CovV4BckkSUMsACULCISxoiFs0SEJYIxQ2DzmCAhTDdCLGzXA9ixhCWZK4siecqyQtpIYiRFdRDRhYRBU4RE6wbb9TCsXCIcrFwvFgly2SzCUAlMMBLlUxgoESGRwURkGYQYCWMWvhNhqx6EmJi+IQ2cCrgh31AopHS7PUxSUmIAcuB5AYfDAmZZBjMMJ2cdOSK7K2HMkth7MBt4f8ZOZHOQ85UkgZHTS7H0kVzOfIrkF/k/snsSiWzzE8VCCAtCEiKXAb9JiOtVFmgPEIQZLNtvpNxYKVAsls06YjNhPozdHrfCarYKCoVCCIVDmEGwWSsC7WGoFwE2PXWK5CSCZch4I7WFgiS51kCZQRKCv4hkkXeS/A80GpNWAvkY0B+kBxnBzkAWqBshIoZSRCLJymQJJgrCIGAHOQgIExFDcZLERVLInOR97mXZJIlBLMsSBUuI1+tS8kGBiYuL5yNtL2KDkJNsLxc4zuYH9Rej6RDioOyoHzijxIjZ9T6kXhtwETaitwg2BjGyLJF8JEYA1rI+EehUZHv8UKTccLS+CjkP4EcIvOcQKxMIE4EPcKFAQKnR6HkWK0RJ4pGIBYxZJWaQMsofagSeRbYpSbYH+V90O6movmULkalCM5bkslkiyvtuwXa6shQMVFkkoGTITyQsQQwjgergK/hjEZIIYYhEJIIReBmJsNFtpSSMwYXIfgxcBrxymGBRFBkW2ishLAMGCe4C2ivBOBAMYsak4uxddp1FZ/CpFOqwbNCiiDFs0hrxLoTHmPAKRmKJSAwhASkk2DOLxeCdIxWHbfAifjzqPWVfI9vVeQ65CFl/SGIk0ByoTfZrUtT4Za4Iy8YuN4GI1JGeBPwUw3Dg0zHhCBZBHkliWYllWAkqLrFhSWDCmGCFmpXrIITDyrCP1ygQE9bodH4x2qoi9gZ9VI9vAGcBRckNKtK+pWg/wsivMR8g+5RefVv0BzA6OV1v0aN9HPhJBegk1m/15BZxAHJ+8Brzc7HCIm5G1msvXxvpYyMigIVI8Co4nU4TlJ+cnOz1er2MUglbnYLv5eU+ENpyrG9jGDCNqC4YBpjKJsAwstsigiBA96VzOp1T7r///sfz8/MPXaiN94fvfzCB2vr169kDBw6MN5vNRRaLBYw5tg+drOCYkfUyrB6jg4YVM8DeQRp8r1AokCAIQlVV1b02m60uPj5+H8/zcqQWM8JzDSEaI4KBns+4o22QIaLYE8jIxhdtED3vozFVTzAHRtr7kB0Kw4gMw3h1Ol290WhszsvL68zKypL3RCwvL1c5nc7sgDcwOCyE4rEUhraNIaQRSSQvCZwLq4h1wayjva2go70tv7Aob70kSWyEh0LuSsHTy40PiT2dOxLFoCBgl0KhIKLIMoQBvxyRGwK1GIPIZ7bHWRMM7VrCgB4CPxa8fZRXhCf4bRGxIjRyTMISxiLUFQII8PByz4CxKH9FGFYSWIaBvQcx+ERWjvZY6DblGER2IqAylsUsyO33B2Z0drRnJCTaXtfp1G5RBFcrYuh6IsF1xLVHgiVCoNMlEDNBlCD/Jsb0Fe1sIx4t0i/Kbkd252eYnRP4yeyjfQETc6CywwWpCIciNhs5A9KeCQahhoSI4AIZ6Lgi/XGkK5eDGTlgwpjjGNTlsOd43N4bklOSD2s1uj1CGPYQj1wg9PhzuZORYp3Cma5CPkd2sgRB99sTzHFy64oEOZEwJMYqErRFghkINMDfygEb1ImoCMGKaBgpEgl8MQbw8AeBAYdYopAVBoELGwmaGMSoZbXLAZccuEmI4TgUDhOi5DjEcZLY2dk22+sJJNgSbSsUChUfC0IhFIxd4BCRQMDRc+EWDaB6Lsoitt2jkwh8BrQU0V0kWI2cBdqOBWgRnhGrjQRiApwh6wHCT/lyRP4NgtKYPjkENiL/YRFyY+AV9IixAjMM6APkB3NVyHkwiBfb2k8NEXj+Wlty6k6OUx0hUpiBQBczHEZIGbVRuKwhApGgJwepoYNDctkyW0m+booG/BAJRIN9LGEIT2S7xByBy59I5y4CM0lCkiQiDvKRWIlIEIVgcBIStFxWgiANvhAkCa7/5E415uKg7cu+hIGqgP1CA0UsZghE4bBJLAtRN5IQG+R5zOmU+oq9e34+rOCa5VqV3hnxVSIBBwIRisQwkkCwFOIQxFZEGwohTkJIZBXyNaSsSaAqt4nIRRpUKXqNINtY5IhG0nJjwCQMbQGCTJGIEGyCdBFNM+AcJMIg+RVElZAoxTwyyEswR5DIIsIQLICc4AshUEMcBGsQqHEQvIlYZDgliyEoE8PhbGencxIRxIbUtLStBBG4yIz2Waw80ADBGQQ6kow20ijlNglemcSCNBGBSyTy91HJzvKnSKFUKqP+/EyPBX1QtIFw8Hq2Dz47MItd9Mb60qgDiflWua3COaIYCYRjfSQIIAhCoKWl5dG4uLhWi8WyNhQKQX3kc2KBWnQwQpYveqEZe+0J0mLBWjgclliWlU6ePMncf//972RnZ7vOSNX/3v1gAjVQDez7abPZNO3t7ZxerydGoxG53e6vaO2cq4KzfocRoXMTiKIorVy58qX8/PzdhYWF78fFxfm+zhR8Pt9Fs9fpdGdd5fTOG3zDhcrqfXUE53m9Xtj0mi8oKIBAEgI1rrCwUA2jR5CHsVdG51KBz5qwUrH94/evbWppmnDvT+79PcN48dmpvloTQRAknU4Hmz9jl8uFEbLA84iRxQKvvQ6HA6Fe30XO/fojLk4iyAE5wmFBlui7c/OCfbxhM2/czWA3A6NiEf/BMD7s8zFYr9cjjH04EGBl31pdXfW7psaGyRar+d4RI8Y06HQ6uQSfL6JaSdISnS4SLHmRFyGvHsU+S5KeIHQuwQjdCDM5H4yQvkdA/Zm3ke+8cq7ojO490XIjtnCurkAOhAzyOSAH5I19PhAQIx1C2N97ZA2hIMsyOoZhNpeXT+J5/tHszMx/5hXkvKkiKil2eYqiV6kgsVZLCIpaNdFqI3J7oYZQx7OvwqHsC9l3RM6IsHJ6PUK6XlfxsswEZPQgSYrZfUR2kM/HMDgiZURO+IcNBgzy+bEfg5YCDIM1Gg3q6gogq1WDUCCAduzb83yX3TU4Oz1jXl5hob0HPNi1pIl0dyCjrJxev0bUfuYA/cN3vc45X2MHc4maipxWG2UWkxuYgfhnt+2YnCC9ARmiHIFZLG7y++GdX7bfWKUkSSPXW6ORpHfeeec2BcfMv6ZwyNIBqXmfAJPYeVAHsF85qJEkApzhn/z7GcQRtr6ovZxrl7HMvF4EDQA+9vZBkDdYvj7ql+A3k8lEnE4niouLIw5o5+c9LIhhXNhsNsuyut1uWUa/388Yoa2CjjHGoVBIHnbHOKxb+vd//N+JkyfdMeKaEV1Q7pm2KclygYRQvt5ACDRHaDOe6Mj2V0U2ntM2v1rJmK48Hg+SdDqij9qtJBkIQt3IKBkJMZGvyApyo66uMxlarcjFuDDjiugQ5Iz9xfoeH+PDOklHGhtrC09W1/7E5equuecns171+fwMtItzfTvIGfu7AGCZf1dXF/jer/QZ3d3dMILFnq9/u1B+/+n7c/vQr8tXrVaH165duyYhIaFy9OjRz7Asy0D/7PV6MfA2GAw9dtZb9jNt4Kv9oNFoJIFAgE9JSfF/Gxn6UpqL6gz7UoX7al3eeuutG202W8PEiRNrMcYQEF11ByGE3bRpU4bT6cy6++67y686AXsJdPz48bH19bWDg0H+vRkzZvTysleH1NFbD8y2bdsKFAwz0ZaWVpGXl7cfhikvdLu+v0oOslZU7LrJ5fKmhEKhddOnTz8TEfVXoS5Q77Vr114TFxdXlJ+Zvzt7cHbD1SRezGajA3+Kdeve+nlSUsrrEydOhPC11w3mq0fqyspKS2tz61CXs9Mza86cfVePZF+VZPPmzTdbLJaO0aNH772a5fw2stFA7dtQO08amANns9kgQIPRowuOcn1HxV2RbKKOkmtpaeHS09MDV6QSl6lQQojKbrcry8vL/bNnzz4zme4ylX85ioFbEZ2dnVqtVqvT6XQwMBSAOxOXo+zLXUa0fcI8HBi06z194HJX5XstjxCitNvtqvj4+ODV5oui/kcRm7Zit9vN8fHxMEQHdwiuykAN2mhDQ4NSEAQycODA0PdqPFc48+bmZk1aWhrcdb+q5fw2mGmg9m2onZNmy5YtxVu3br0lPT3dm5CQsGbOnDmnv4Ns+0QW69evT7Db7dMbGxtzk5OTj02bNm1zeXn5mOrq6utycnIqS0pKto8YMaKxT1T2Eivx1FNP/dpoNOYaDIY2lUr1GkLo1gMHDhQWFxfX2Gy2VWVlZf16ngPgqa+vV+/Zs6e4pqZmRigU0lqtVo/ZbO6ura21ZWdnnywtLf13QUFBzSWivKLJ29vbkxYvXvyQ1WrVMAzz7MyZM82vvvrqfKVSqZ02bdqykpKSrqeffvoBp9OZOHXq1PeMRuMnxcXF/W4UfMeOHRkHDhyYcerUqaSpU6d+WF1dzXd1dc2F+VZpaWmfYoxbu7q6ftzd3Q1TPnZNnz59o9Vq/epcjyuqrYsrfMWKFb/Yv39/0dy5c1cOHDiQLF26dK5er2cGDRpUn5aWtuzkyZNzdu3aNWLw4MHtJpPpT/3x4grmUdfV1Y0NBAK3YYx3l5WVHaitrb3x5MmThRqNRsrMzNxeX18Ptzivy8rKqsnKytpSVlZ28uII9p2zCCGmZ5555r+6u7sTRowY8WlCQsImhmFGv/fee3MzMzNbH3744aebm5tty5Yte+z/7yzAz5kzZ1F+fv5Z0xX6jjSXpyY0ULtEzp2dnYYlS5Y8o1KpeJ7nR+bk5Kyy2Wzrp0yZ0n2JWfeJ5B999FFiIBC4saqqaqBCoRidn5+/HhxHdXX1zdddd93LQ4cOfXvw4MFXxa3Bn/3sZ5/l5OSMyMnJWZqWlvblzp07f22xWJwtLS1pGRkZdxmNxsP9sQPobUj79u1TNDQ0ZJ0+fXqOIAj3hsNhnVar7WppaTGOHj165dChQ18YMGBAR58wvm9ZiZqamoStW7e+1dnZOTIcDo+1WCz/ZTabywKBQLJGo/nEYrF0QaCanJzsO3nyZGsgEJj67LPP9rv2eujQobSdO3c+4nQ678nPz18WHx+/3el0zjhx4oSFEBJKS0s72djY+LhCoThdWFi4eNiwYcv760j4xo0b79m6detf586d+2p8fHzg6aef/s3YsWM7Bw0atCg7O7ti+fLla6xW63a73f7jSZMm/fLaa69d19/ubCxcuJDJzs6e0NzcvLCzs3P/fffd9+yxY8eGV1ZWztdqtddnZ2ev3Llzp0qpVN5cUlKy3GazrSgtLT31LZvJFUvmcrnMGzduvMvhcLAtLS2333HHHfPefffdpWazeX8oFJozevTo3x45cuRWtVqtliTJgjE+9uCDD/7qilW4DxRMA7VLVMLBgwcL16xZ81JcXNzf1Gr1bXFxcSq1Wr3wzjvvrLvErPtEclhS1traalq9evUIv9//5PXXX7+0vr5eX19fP1er1bZqtdq3H3jggY19orKXWInFixevVKlUE3w+31GNRqNmGCZ77Nix/9iwYcN9o0aNetVms71WUlLSL0ckeqOBW0gvvvjiDRzHvWCz2Rp5ng/V1dUN12q1dQkJCcvmzZv31iWivKLJCSHcrl27/veWLVselCTpJp/Pt+Lmm2/erlarr9+7d28eLIzLysoKjRgx4oO///3vM0eNGjVm5syZx/vb7TNYHFVRUXGnIAhLjEbju9OmTXvO6XTmfvDBBzc3NzfrJ06cWFFfX/8zeNi3wWDYNXTo0CXjx4/fcUWV8y0LP378uPW1116rmD179t6UlJQdb7755i8sFgt05F+MHj26/p///Od9t9xyS1lFRcWutLS0EyzLjuuPF1UVFRXWTZs2/RKCmZdffvlRl8ulee655x7iOG7s5MmTl+zfv39kMBj8sUqlquN5/tXf/va3H35LpFcsGbTPkydPmh0Ox8R33nnnzzNnzpy/Zs2a9bfddtvYmpqa58LhcK7H4xk8atSoG4LBoG3Hjh0vLlq0KOOKVbgPFEwDtUtUQm1t7ZBly5YtCQQC/5ObmzvXZDJZWZb9n7vuuqvfDUmfDwUMx/t8voKurq5fGAyG5tLS0hWtra1se3t7UUtLy00dHR3q559//v5LxNgnkn/00Ucj29vbUxobGxd4PJ5BqampngkTJjy2du3aJ8aOHftmQUHB3wcOHNjvA7W2tjbdqlWr5jkcjjvvvvvup91ud7i5uXlsa2vrbadOndr/l7/85b4+oZBLqMTJkydvX7169Z9Ylp116tSp1fPmzVtltVpv3bRp02h4tsvw4cO7YHXZE0888adJkyaVTp8+vaq/BWqAZ9WqVTMJIctUKtWHZWVl//jss89ubWpqKkhOTn571KhRB5qbm3OrqqpuCYfD0ziOW/Lggw/++RKwXtGkjz32WPWsWbO2FxQUvPLxxx+nNjU1qWtra1+ZOnVqxfbt26/NzMzM8ng8zRkZGU0IoaH9MVCDOWmPPPLIfZIkDX7hhRce3bx587iqqqoFdrv94C9/+cs/7t27F/zTwKqqqhk8z9e8+uqri/qj3X7++ecl27dv/yPP86/NmTPnyxdffHFHfHx8Vl5e3t8dDsfI1tbWvF//+tf5NTU1qRs2bFi/aNGi9CtqfFe4cBqoXaIC4Gp1yZIly/x+v4phmLzc3NxXc3NzV18N85kAzYIFC/L8fv/fgsFgwdSpU1fk5+e/d/z48UGVlZXXB4PBVKPRuP+xxx574hIxXvHkMMq0dOnSR3meH+BwOEqtVusBn883RBCEVkEQBmRlZd2bm5tbUVZWFnkKbT8+1q5dO8LhcPzV5XK1lZWV/fXUqVPzmpqaCgVByNBoNO8+9NBD/92PxUOnT5+OX7Vq1ZKDBw/eeMMNN6yVJKmkra1NZFk2PT09/SA8q+nIkSPTgsFgjV6vT01JSSmeO3due3+T+cSJE6nbtm371YkTJx5KSko6lJiYePjQoUM3JScnS2PHjl2uVqtr6+rqrgfdajQaU2Zm5nMzZ85c1t/khPr+61//mr927dq/DRs2rHPcuHFvHDp0aEBHR4cKY1w2fvz4X+7evfvlQCCwhxAyffLkyfOnTJmytr/d+gQ5n3nmmfH19fV/FARBO3HixD/b7fZkjuN+YjKZlhYXF2/bu3fvzU1NTSXBYDCbZdmNTz311Ev9Tc6Ghgbbgw8+uGro0KFFQ4YMeaqoqGjlhg0btrtcriq9Xl86dOjQBR0dHTfW1dVZlEqlJjMz89B9990HD6v/wR40UPsOVP/ss88WGwyGGwOBgDM+Pn7T/PnzW/rjVc75UCxdujRdFMV7/X6/afTo0Y25ubnbamtrs1taWq73+XzVCQkJ22bNmtWvJ5/H5N60adNjPM8XNzQ0bM3Pz99ZX1+fr9Vqf+R0Oj/zer2bFi5cGHlwWD8/3n777XSYkOz3+2uvueaaNp/Pd5fdbh8SDAYrrFbr+7fccktVfxaxs7MzZevWrYs6OzsTioqKWjHG7zc2Nk4OhUIoNzf3rYyMDPtnn312J8uyg5VK5RqO4zbNnj2b728ynz59OvPQoUN31dbWjo+Pj2/V6/Wn6uvrByQlJcWlpqZ+bjAYDra1tc2AVaCSJH0wZMiQj4cOHdrS3+SE+u7Zs+eeTz75ZGxqaqqhqKhoU11d3bWBQIDp7u7+sKSkZOunn356vdlsvqOpqWnb7bffvm7o0KFf+yzLvshh3bp14xwOx1xRFIWBAweWNzQ0NCmVygy4SLTZbL5jx45N9Xg81/r9/qpgMPjBww8/XNsX5fhPdWpubrY899xzvxo+fLghMzOzyWg0Ltm9e3cpx3G3er3euvnz579x9OjR1CNHjsxhGIYvKip6u6ys7Kp61Mw31RkN1L4psQucf+jQoUSVShXIz8+HR3BeNUvFYfK5SqWyuN1utUqlIiNHjuz88ssvlaIoWmBpfG5ubr+bhH0hlR85ciTd4/HEmUym+oKCAphornS73emwo8PVtDQenocn71GEEAQn3OHDh5NgJZZKpWq7GhaGwMpWl8s1SKlUwsRrnuO44x6PB/b9g4c+t4wcOVKAVWVer9fS3t5e1V9HSQkh6hMnTtjAZrVabUir1fo9Ho+a53ktPDM2Nze3C1bAwkND09PTmxMTE/vthUZ9fX1yV1cXPGpYkZCQ0H7q1CmrXq+XhgwZ0gD+Fm4Z7tmzJy8hIaG+P7fVmpoaYyAQiIeHuobDYY/JZPJwHIezs7ODMOq/Z88es0KhiOM4zjF8+PB+uQoddPXll18mMQyjhD6loKCgGUYFv/jii3SdTucsLCyU7RQWBcED068Gn3SpYQYN1C6VIE1PCVACfY6AvLUUkvdtlbc36nMVpBWiBCgBSuAiCdBA7SJB0dMoAUqAEqAEKAFKgBK43ARooHa5idPyKAFK4HshEN30+RuNnm3evHl+ZmZm5aBBgw5erbsyfC+waaaUACVw2QjQQO2yoaYFUQKUwPdBwOVy5XR1dY3hOK7CYrF4PB5PfDAYNDgcjqPFxcX+U6dOpbtcrqzu7u59paWlAdhOyul0woNwD69bt+7DjIyM+tzc3JeKiop202Dt+9AQzZMSoAQuhQAN1C6FHk1LCVACV5RAXV1d0QcffPArURRHxcXF1TY0NKBQKGTleV5TWlq6NSsra8+77777U0mSMoYPH75/4MCBy1atWvVIYmJi9vjx4/+5e/fux2BVJELoZFFR0Va73f77hx9+mO41eEW1SgunBCiB3gRooEbtgRKgBPotgVdeeeX56urqecnJyeaurq6wx+NhSkpKjup0uoONjY3jWJYVrFZryO12L+/u7n5Yp9PZMcbZPM8/UlZWVr158+Z3UlNT9QaD4bMTJ06MCYfDg6+Wx7D0W6XSilMClMBZBGigRg2CEqAE+i2BF198cU17e/vtxcXFLWq12lNeXj5o3LhxtZmZmfu2bNnyI47j9KmpqW2FhYV/Wr9+/RMJCQk6lmVV+fn5102ePLnrD3/4w+7x48e7MjIyNi5fvvwRURTTFi1a5Om3QGjFKQFK4KojQAO1q06lVCBK4IdDYMOGDdfV1NQ8pVarM3JycvwVFRW5kiRJHMfZc3JyNpjN5kPHjh171Ov1inl5eQdMJtP7x48f/4PX622eMmXKvxsaGn6en5+/Lz09/eO1a9f+DiE06je/+U2/fFjqD0frVFJK4IdFgAZqPyx9U2kpgauKQE1Njeq9997LNZvNmfHx8cEdO3Y8m5WV9YXT6fygoKDg8Lhx45wvvfRSviRJxjFjxjQXFxeffv311wfrdDpLSUlJk91uNyQlJXVfc801zhUrVmTZbLaD/XGPyKtKqVQYSoASoLc+qQ1QApTA1UWgsrJSWVBQIK5Zs2bOoEGDjo0cObISY9yzKACe6t57T8Ty8nJu4sSJYn/bJ/Hq0hqVhhKgBC6GAB1RuxhK9BxKgBLoFwRgCx6EUGjAgAE8DcL6hcpoJSkB47kfSwAAAKdJREFUSuBrCNBAjZoIJUAJUAKUACVACVACfZQADdT6qGJotSgBSoASoAQoAUqAEqCBGrUBSoASoAQoAUqAEqAE+igBGqj1UcXQalEClAAlQAlQApQAJUADNWoDlAAlQAlQApQAJUAJ9FECNFDro4qh1aIEKAFKgBKgBCgBSoAGatQGKAFKgBKgBCgBSoAS6KMEaKDWRxVDq0UJUAKUACVACVAClMD/A2asD5/r/Cp5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2419878" y="1949433"/>
            <a:ext cx="8763000" cy="553998"/>
          </a:xfrm>
          <a:prstGeom prst="rect">
            <a:avLst/>
          </a:prstGeom>
        </p:spPr>
        <p:txBody>
          <a:bodyPr wrap="square">
            <a:spAutoFit/>
          </a:bodyPr>
          <a:lstStyle/>
          <a:p>
            <a:r>
              <a:rPr lang="en-US" sz="3000" dirty="0"/>
              <a:t>https://github.com/nttoan-khiem/DA2_ControlLazer</a:t>
            </a:r>
          </a:p>
        </p:txBody>
      </p:sp>
      <p:pic>
        <p:nvPicPr>
          <p:cNvPr id="9" name="Picture 8"/>
          <p:cNvPicPr>
            <a:picLocks noChangeAspect="1"/>
          </p:cNvPicPr>
          <p:nvPr/>
        </p:nvPicPr>
        <p:blipFill>
          <a:blip r:embed="rId2"/>
          <a:stretch>
            <a:fillRect/>
          </a:stretch>
        </p:blipFill>
        <p:spPr>
          <a:xfrm>
            <a:off x="4902200" y="2971800"/>
            <a:ext cx="3343742" cy="3296110"/>
          </a:xfrm>
          <a:prstGeom prst="rect">
            <a:avLst/>
          </a:prstGeom>
        </p:spPr>
      </p:pic>
    </p:spTree>
    <p:extLst>
      <p:ext uri="{BB962C8B-B14F-4D97-AF65-F5344CB8AC3E}">
        <p14:creationId xmlns:p14="http://schemas.microsoft.com/office/powerpoint/2010/main" val="206922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3">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2"/>
          <p:cNvSpPr txBox="1"/>
          <p:nvPr/>
        </p:nvSpPr>
        <p:spPr>
          <a:xfrm>
            <a:off x="659532" y="192939"/>
            <a:ext cx="3920174" cy="2808461"/>
          </a:xfrm>
          <a:prstGeom prst="rect">
            <a:avLst/>
          </a:prstGeom>
        </p:spPr>
        <p:txBody>
          <a:bodyPr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mở rộng của đề tài</a:t>
            </a:r>
            <a:endParaRPr lang="en-US" sz="6044" spc="-60" dirty="0">
              <a:solidFill>
                <a:schemeClr val="accent6">
                  <a:lumMod val="20000"/>
                  <a:lumOff val="80000"/>
                </a:schemeClr>
              </a:solidFill>
              <a:latin typeface="Muli Bold"/>
            </a:endParaRPr>
          </a:p>
        </p:txBody>
      </p:sp>
      <p:grpSp>
        <p:nvGrpSpPr>
          <p:cNvPr id="3" name="Group 3"/>
          <p:cNvGrpSpPr/>
          <p:nvPr/>
        </p:nvGrpSpPr>
        <p:grpSpPr>
          <a:xfrm rot="-10800000">
            <a:off x="-925598" y="3402228"/>
            <a:ext cx="3545217" cy="3070174"/>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9984" y="5311138"/>
            <a:ext cx="2474886" cy="21432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980125" y="2848423"/>
            <a:ext cx="1278989" cy="110761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17208" y="5543430"/>
            <a:ext cx="2402412" cy="208050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2"/>
          <p:cNvSpPr txBox="1"/>
          <p:nvPr/>
        </p:nvSpPr>
        <p:spPr>
          <a:xfrm>
            <a:off x="6393858" y="783169"/>
            <a:ext cx="5882597" cy="376642"/>
          </a:xfrm>
          <a:prstGeom prst="rect">
            <a:avLst/>
          </a:prstGeom>
        </p:spPr>
        <p:txBody>
          <a:bodyPr lIns="0" tIns="0" rIns="0" bIns="0" rtlCol="0" anchor="t">
            <a:spAutoFit/>
          </a:bodyPr>
          <a:lstStyle/>
          <a:p>
            <a:pPr algn="l">
              <a:lnSpc>
                <a:spcPts val="3072"/>
              </a:lnSpc>
              <a:spcBef>
                <a:spcPct val="0"/>
              </a:spcBef>
            </a:pPr>
            <a:r>
              <a:rPr lang="vi-VN" sz="2560" dirty="0" smtClean="0">
                <a:solidFill>
                  <a:srgbClr val="000000"/>
                </a:solidFill>
                <a:latin typeface="Muli Bold"/>
              </a:rPr>
              <a:t>Thiết kế model trên FPGA</a:t>
            </a:r>
            <a:endParaRPr lang="en-US" sz="2560" dirty="0">
              <a:solidFill>
                <a:srgbClr val="000000"/>
              </a:solidFill>
              <a:latin typeface="Muli Bold"/>
            </a:endParaRPr>
          </a:p>
        </p:txBody>
      </p:sp>
      <p:pic>
        <p:nvPicPr>
          <p:cNvPr id="23" name="Picture 22"/>
          <p:cNvPicPr>
            <a:picLocks noChangeAspect="1"/>
          </p:cNvPicPr>
          <p:nvPr/>
        </p:nvPicPr>
        <p:blipFill>
          <a:blip r:embed="rId2"/>
          <a:stretch>
            <a:fillRect/>
          </a:stretch>
        </p:blipFill>
        <p:spPr>
          <a:xfrm>
            <a:off x="6393858" y="1592620"/>
            <a:ext cx="4629796" cy="1581371"/>
          </a:xfrm>
          <a:prstGeom prst="rect">
            <a:avLst/>
          </a:prstGeom>
        </p:spPr>
      </p:pic>
      <p:pic>
        <p:nvPicPr>
          <p:cNvPr id="24" name="Picture 23"/>
          <p:cNvPicPr>
            <a:picLocks noChangeAspect="1"/>
          </p:cNvPicPr>
          <p:nvPr/>
        </p:nvPicPr>
        <p:blipFill>
          <a:blip r:embed="rId3"/>
          <a:stretch>
            <a:fillRect/>
          </a:stretch>
        </p:blipFill>
        <p:spPr>
          <a:xfrm>
            <a:off x="6399196" y="3606800"/>
            <a:ext cx="4624458" cy="270193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2"/>
          <p:cNvSpPr txBox="1"/>
          <p:nvPr/>
        </p:nvSpPr>
        <p:spPr>
          <a:xfrm>
            <a:off x="659532" y="192939"/>
            <a:ext cx="3920174" cy="2808461"/>
          </a:xfrm>
          <a:prstGeom prst="rect">
            <a:avLst/>
          </a:prstGeom>
        </p:spPr>
        <p:txBody>
          <a:bodyPr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mở rộng của đề tài</a:t>
            </a:r>
            <a:endParaRPr lang="en-US" sz="6044" spc="-60" dirty="0">
              <a:solidFill>
                <a:schemeClr val="accent6">
                  <a:lumMod val="20000"/>
                  <a:lumOff val="80000"/>
                </a:schemeClr>
              </a:solidFill>
              <a:latin typeface="Muli Bold"/>
            </a:endParaRPr>
          </a:p>
        </p:txBody>
      </p:sp>
      <p:grpSp>
        <p:nvGrpSpPr>
          <p:cNvPr id="3" name="Group 3"/>
          <p:cNvGrpSpPr/>
          <p:nvPr/>
        </p:nvGrpSpPr>
        <p:grpSpPr>
          <a:xfrm rot="-10800000">
            <a:off x="-925598" y="3402228"/>
            <a:ext cx="3545217" cy="3070174"/>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9984" y="5311138"/>
            <a:ext cx="2474886" cy="21432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980125" y="2848423"/>
            <a:ext cx="1278989" cy="110761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17208" y="5543430"/>
            <a:ext cx="2402412" cy="208050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2"/>
          <p:cNvSpPr txBox="1"/>
          <p:nvPr/>
        </p:nvSpPr>
        <p:spPr>
          <a:xfrm>
            <a:off x="5359400" y="457200"/>
            <a:ext cx="5882597" cy="376642"/>
          </a:xfrm>
          <a:prstGeom prst="rect">
            <a:avLst/>
          </a:prstGeom>
        </p:spPr>
        <p:txBody>
          <a:bodyPr lIns="0" tIns="0" rIns="0" bIns="0" rtlCol="0" anchor="t">
            <a:spAutoFit/>
          </a:bodyPr>
          <a:lstStyle/>
          <a:p>
            <a:pPr algn="l">
              <a:lnSpc>
                <a:spcPts val="3072"/>
              </a:lnSpc>
              <a:spcBef>
                <a:spcPct val="0"/>
              </a:spcBef>
            </a:pPr>
            <a:r>
              <a:rPr lang="vi-VN" sz="2560" dirty="0" smtClean="0">
                <a:solidFill>
                  <a:srgbClr val="000000"/>
                </a:solidFill>
                <a:latin typeface="Muli Bold"/>
              </a:rPr>
              <a:t>Thiết kế model trên FPGA</a:t>
            </a:r>
            <a:endParaRPr lang="en-US" sz="2560" dirty="0">
              <a:solidFill>
                <a:srgbClr val="000000"/>
              </a:solidFill>
              <a:latin typeface="Muli Bold"/>
            </a:endParaRPr>
          </a:p>
        </p:txBody>
      </p:sp>
      <p:pic>
        <p:nvPicPr>
          <p:cNvPr id="14" name="Picture 13" descr="CPU, GPU, FPGA or TPU: Which one to choose for my Machine learning  training? | by InAccel | Medium"/>
          <p:cNvPicPr/>
          <p:nvPr/>
        </p:nvPicPr>
        <p:blipFill>
          <a:blip r:embed="rId2">
            <a:extLst>
              <a:ext uri="{28A0092B-C50C-407E-A947-70E740481C1C}">
                <a14:useLocalDpi xmlns:a14="http://schemas.microsoft.com/office/drawing/2010/main" val="0"/>
              </a:ext>
            </a:extLst>
          </a:blip>
          <a:srcRect/>
          <a:stretch>
            <a:fillRect/>
          </a:stretch>
        </p:blipFill>
        <p:spPr bwMode="auto">
          <a:xfrm>
            <a:off x="5329836" y="987005"/>
            <a:ext cx="6354164" cy="6099595"/>
          </a:xfrm>
          <a:prstGeom prst="rect">
            <a:avLst/>
          </a:prstGeom>
          <a:noFill/>
          <a:ln>
            <a:noFill/>
          </a:ln>
        </p:spPr>
      </p:pic>
    </p:spTree>
    <p:extLst>
      <p:ext uri="{BB962C8B-B14F-4D97-AF65-F5344CB8AC3E}">
        <p14:creationId xmlns:p14="http://schemas.microsoft.com/office/powerpoint/2010/main" val="94452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9532" y="192939"/>
            <a:ext cx="3920174" cy="2808461"/>
          </a:xfrm>
          <a:prstGeom prst="rect">
            <a:avLst/>
          </a:prstGeom>
        </p:spPr>
        <p:txBody>
          <a:bodyPr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mở rộng của đề tài</a:t>
            </a:r>
            <a:endParaRPr lang="en-US" sz="6044" spc="-60" dirty="0">
              <a:solidFill>
                <a:schemeClr val="accent6">
                  <a:lumMod val="20000"/>
                  <a:lumOff val="80000"/>
                </a:schemeClr>
              </a:solidFill>
              <a:latin typeface="Muli Bold"/>
            </a:endParaRPr>
          </a:p>
        </p:txBody>
      </p:sp>
      <p:grpSp>
        <p:nvGrpSpPr>
          <p:cNvPr id="3" name="Group 3"/>
          <p:cNvGrpSpPr/>
          <p:nvPr/>
        </p:nvGrpSpPr>
        <p:grpSpPr>
          <a:xfrm rot="-10800000">
            <a:off x="-925598" y="3402228"/>
            <a:ext cx="3545217" cy="3070174"/>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9984" y="5311138"/>
            <a:ext cx="2474886" cy="21432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980125" y="2848423"/>
            <a:ext cx="1278989" cy="110761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17208" y="5543430"/>
            <a:ext cx="2402412" cy="208050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2"/>
          <p:cNvSpPr txBox="1"/>
          <p:nvPr/>
        </p:nvSpPr>
        <p:spPr>
          <a:xfrm>
            <a:off x="5359400" y="457200"/>
            <a:ext cx="5882597" cy="376642"/>
          </a:xfrm>
          <a:prstGeom prst="rect">
            <a:avLst/>
          </a:prstGeom>
        </p:spPr>
        <p:txBody>
          <a:bodyPr lIns="0" tIns="0" rIns="0" bIns="0" rtlCol="0" anchor="t">
            <a:spAutoFit/>
          </a:bodyPr>
          <a:lstStyle/>
          <a:p>
            <a:pPr algn="l">
              <a:lnSpc>
                <a:spcPts val="3072"/>
              </a:lnSpc>
              <a:spcBef>
                <a:spcPct val="0"/>
              </a:spcBef>
            </a:pPr>
            <a:r>
              <a:rPr lang="vi-VN" sz="2560" dirty="0" smtClean="0">
                <a:solidFill>
                  <a:srgbClr val="000000"/>
                </a:solidFill>
                <a:latin typeface="Muli Bold"/>
              </a:rPr>
              <a:t>Giới thiệu về Kit FPGA DE0-Nano</a:t>
            </a:r>
            <a:endParaRPr lang="en-US" sz="2560" dirty="0">
              <a:solidFill>
                <a:srgbClr val="000000"/>
              </a:solidFill>
              <a:latin typeface="Muli Bold"/>
            </a:endParaRPr>
          </a:p>
        </p:txBody>
      </p:sp>
      <p:pic>
        <p:nvPicPr>
          <p:cNvPr id="11" name="Picture 10"/>
          <p:cNvPicPr>
            <a:picLocks noChangeAspect="1"/>
          </p:cNvPicPr>
          <p:nvPr/>
        </p:nvPicPr>
        <p:blipFill>
          <a:blip r:embed="rId2"/>
          <a:stretch>
            <a:fillRect/>
          </a:stretch>
        </p:blipFill>
        <p:spPr>
          <a:xfrm>
            <a:off x="4902200" y="833842"/>
            <a:ext cx="5883733" cy="3807871"/>
          </a:xfrm>
          <a:prstGeom prst="rect">
            <a:avLst/>
          </a:prstGeom>
        </p:spPr>
      </p:pic>
      <p:sp>
        <p:nvSpPr>
          <p:cNvPr id="15" name="Rectangle 14"/>
          <p:cNvSpPr/>
          <p:nvPr/>
        </p:nvSpPr>
        <p:spPr>
          <a:xfrm>
            <a:off x="5359400" y="4800600"/>
            <a:ext cx="6502400" cy="2308324"/>
          </a:xfrm>
          <a:prstGeom prst="rect">
            <a:avLst/>
          </a:prstGeom>
        </p:spPr>
        <p:txBody>
          <a:bodyPr>
            <a:spAutoFit/>
          </a:bodyPr>
          <a:lstStyle/>
          <a:p>
            <a:r>
              <a:rPr lang="vi-VN" dirty="0" smtClean="0"/>
              <a:t>	</a:t>
            </a:r>
            <a:r>
              <a:rPr lang="en-US" dirty="0" smtClean="0"/>
              <a:t>Kit </a:t>
            </a:r>
            <a:r>
              <a:rPr lang="en-US" dirty="0"/>
              <a:t>DE0-Nano </a:t>
            </a:r>
            <a:r>
              <a:rPr lang="en-US" dirty="0" err="1"/>
              <a:t>có</a:t>
            </a:r>
            <a:r>
              <a:rPr lang="en-US" dirty="0"/>
              <a:t> FPGA Altera Cyclone® IV EP4CE22F17C6N </a:t>
            </a:r>
            <a:r>
              <a:rPr lang="en-US" dirty="0" err="1"/>
              <a:t>với</a:t>
            </a:r>
            <a:r>
              <a:rPr lang="en-US" dirty="0"/>
              <a:t> </a:t>
            </a:r>
            <a:r>
              <a:rPr lang="en-US" dirty="0" err="1"/>
              <a:t>tối</a:t>
            </a:r>
            <a:r>
              <a:rPr lang="en-US" dirty="0"/>
              <a:t> </a:t>
            </a:r>
            <a:r>
              <a:rPr lang="en-US" dirty="0" err="1"/>
              <a:t>đa</a:t>
            </a:r>
            <a:r>
              <a:rPr lang="en-US" dirty="0"/>
              <a:t> 153  FPGA I/O pins. </a:t>
            </a:r>
            <a:r>
              <a:rPr lang="en-US" dirty="0" err="1"/>
              <a:t>Trên</a:t>
            </a:r>
            <a:r>
              <a:rPr lang="en-US" dirty="0"/>
              <a:t> Kit </a:t>
            </a:r>
            <a:r>
              <a:rPr lang="en-US" dirty="0" err="1"/>
              <a:t>có</a:t>
            </a:r>
            <a:r>
              <a:rPr lang="en-US" dirty="0"/>
              <a:t> 2 </a:t>
            </a:r>
            <a:r>
              <a:rPr lang="en-US" dirty="0" err="1"/>
              <a:t>bộ</a:t>
            </a:r>
            <a:r>
              <a:rPr lang="en-US" dirty="0"/>
              <a:t> 40-pin Headers (GPIOs) </a:t>
            </a:r>
            <a:r>
              <a:rPr lang="en-US" dirty="0" err="1"/>
              <a:t>cung</a:t>
            </a:r>
            <a:r>
              <a:rPr lang="en-US" dirty="0"/>
              <a:t> </a:t>
            </a:r>
            <a:r>
              <a:rPr lang="en-US" dirty="0" err="1"/>
              <a:t>cấp</a:t>
            </a:r>
            <a:r>
              <a:rPr lang="en-US" dirty="0"/>
              <a:t> 72 I/O pins, 5V power pins, </a:t>
            </a:r>
            <a:r>
              <a:rPr lang="en-US" dirty="0" err="1"/>
              <a:t>hai</a:t>
            </a:r>
            <a:r>
              <a:rPr lang="en-US" dirty="0"/>
              <a:t> 3.3V power pins </a:t>
            </a:r>
            <a:r>
              <a:rPr lang="en-US" dirty="0" err="1"/>
              <a:t>và</a:t>
            </a:r>
            <a:r>
              <a:rPr lang="en-US" dirty="0"/>
              <a:t> </a:t>
            </a:r>
            <a:r>
              <a:rPr lang="en-US" dirty="0" err="1"/>
              <a:t>các</a:t>
            </a:r>
            <a:r>
              <a:rPr lang="en-US" dirty="0"/>
              <a:t> </a:t>
            </a:r>
            <a:r>
              <a:rPr lang="en-US" dirty="0" err="1"/>
              <a:t>chân</a:t>
            </a:r>
            <a:r>
              <a:rPr lang="en-US" dirty="0"/>
              <a:t> </a:t>
            </a:r>
            <a:r>
              <a:rPr lang="en-US" dirty="0" err="1"/>
              <a:t>đất</a:t>
            </a:r>
            <a:r>
              <a:rPr lang="en-US" dirty="0"/>
              <a:t>.</a:t>
            </a:r>
          </a:p>
          <a:p>
            <a:r>
              <a:rPr lang="en-US" dirty="0" err="1"/>
              <a:t>Bộ</a:t>
            </a:r>
            <a:r>
              <a:rPr lang="en-US" dirty="0"/>
              <a:t> </a:t>
            </a:r>
            <a:r>
              <a:rPr lang="en-US" dirty="0" err="1"/>
              <a:t>nhớ</a:t>
            </a:r>
            <a:r>
              <a:rPr lang="en-US" dirty="0"/>
              <a:t> </a:t>
            </a:r>
            <a:r>
              <a:rPr lang="en-US" dirty="0" err="1"/>
              <a:t>của</a:t>
            </a:r>
            <a:r>
              <a:rPr lang="en-US" dirty="0"/>
              <a:t> kit </a:t>
            </a:r>
            <a:r>
              <a:rPr lang="en-US" dirty="0" err="1"/>
              <a:t>bao</a:t>
            </a:r>
            <a:r>
              <a:rPr lang="en-US" dirty="0"/>
              <a:t> </a:t>
            </a:r>
            <a:r>
              <a:rPr lang="en-US" dirty="0" err="1"/>
              <a:t>gồm</a:t>
            </a:r>
            <a:r>
              <a:rPr lang="en-US" dirty="0"/>
              <a:t>: </a:t>
            </a:r>
          </a:p>
          <a:p>
            <a:r>
              <a:rPr lang="en-US" dirty="0"/>
              <a:t>-	32MB SDRAM</a:t>
            </a:r>
          </a:p>
          <a:p>
            <a:r>
              <a:rPr lang="en-US" dirty="0"/>
              <a:t>-	2Kb I2C EEPROM</a:t>
            </a:r>
          </a:p>
          <a:p>
            <a:r>
              <a:rPr lang="en-US" dirty="0"/>
              <a:t>Dao </a:t>
            </a:r>
            <a:r>
              <a:rPr lang="en-US" dirty="0" err="1"/>
              <a:t>động</a:t>
            </a:r>
            <a:r>
              <a:rPr lang="en-US" dirty="0"/>
              <a:t> </a:t>
            </a:r>
            <a:r>
              <a:rPr lang="en-US" dirty="0" err="1"/>
              <a:t>nội</a:t>
            </a:r>
            <a:r>
              <a:rPr lang="en-US" dirty="0"/>
              <a:t> </a:t>
            </a:r>
            <a:r>
              <a:rPr lang="en-US" dirty="0" err="1"/>
              <a:t>có</a:t>
            </a:r>
            <a:r>
              <a:rPr lang="en-US" dirty="0"/>
              <a:t> </a:t>
            </a:r>
            <a:r>
              <a:rPr lang="en-US" dirty="0" err="1"/>
              <a:t>trên</a:t>
            </a:r>
            <a:r>
              <a:rPr lang="en-US" dirty="0"/>
              <a:t> KIT </a:t>
            </a:r>
            <a:r>
              <a:rPr lang="en-US" dirty="0" err="1"/>
              <a:t>kit</a:t>
            </a:r>
            <a:r>
              <a:rPr lang="en-US" dirty="0"/>
              <a:t>: On-board 50MHz clock oscillator</a:t>
            </a:r>
          </a:p>
        </p:txBody>
      </p:sp>
    </p:spTree>
    <p:extLst>
      <p:ext uri="{BB962C8B-B14F-4D97-AF65-F5344CB8AC3E}">
        <p14:creationId xmlns:p14="http://schemas.microsoft.com/office/powerpoint/2010/main" val="160106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9532" y="192939"/>
            <a:ext cx="9424268" cy="936154"/>
          </a:xfrm>
          <a:prstGeom prst="rect">
            <a:avLst/>
          </a:prstGeom>
        </p:spPr>
        <p:txBody>
          <a:bodyPr wrap="square"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mở rộng của đề tài</a:t>
            </a:r>
            <a:endParaRPr lang="en-US" sz="6044" spc="-60" dirty="0">
              <a:solidFill>
                <a:schemeClr val="accent6">
                  <a:lumMod val="20000"/>
                  <a:lumOff val="80000"/>
                </a:schemeClr>
              </a:solidFill>
              <a:latin typeface="Muli Bold"/>
            </a:endParaRPr>
          </a:p>
        </p:txBody>
      </p:sp>
      <p:grpSp>
        <p:nvGrpSpPr>
          <p:cNvPr id="3" name="Group 3"/>
          <p:cNvGrpSpPr/>
          <p:nvPr/>
        </p:nvGrpSpPr>
        <p:grpSpPr>
          <a:xfrm rot="-10800000">
            <a:off x="-925598" y="3402228"/>
            <a:ext cx="3545217" cy="3070174"/>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9984" y="5311138"/>
            <a:ext cx="2474886" cy="21432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980125" y="2848423"/>
            <a:ext cx="1278989" cy="110761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17208" y="5543430"/>
            <a:ext cx="2402412" cy="208050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2"/>
          <p:cNvSpPr txBox="1"/>
          <p:nvPr/>
        </p:nvSpPr>
        <p:spPr>
          <a:xfrm>
            <a:off x="4064000" y="1129093"/>
            <a:ext cx="5882597" cy="376642"/>
          </a:xfrm>
          <a:prstGeom prst="rect">
            <a:avLst/>
          </a:prstGeom>
        </p:spPr>
        <p:txBody>
          <a:bodyPr lIns="0" tIns="0" rIns="0" bIns="0" rtlCol="0" anchor="t">
            <a:spAutoFit/>
          </a:bodyPr>
          <a:lstStyle/>
          <a:p>
            <a:pPr algn="l">
              <a:lnSpc>
                <a:spcPts val="3072"/>
              </a:lnSpc>
              <a:spcBef>
                <a:spcPct val="0"/>
              </a:spcBef>
            </a:pPr>
            <a:r>
              <a:rPr lang="vi-VN" sz="2560" dirty="0" smtClean="0">
                <a:solidFill>
                  <a:srgbClr val="000000"/>
                </a:solidFill>
                <a:latin typeface="Muli Bold"/>
              </a:rPr>
              <a:t>Thiết kế một node trên FPGA</a:t>
            </a:r>
            <a:endParaRPr lang="en-US" sz="2560" dirty="0">
              <a:solidFill>
                <a:srgbClr val="000000"/>
              </a:solidFill>
              <a:latin typeface="Muli Bold"/>
            </a:endParaRPr>
          </a:p>
        </p:txBody>
      </p:sp>
      <p:pic>
        <p:nvPicPr>
          <p:cNvPr id="11" name="Picture 10"/>
          <p:cNvPicPr>
            <a:picLocks noChangeAspect="1"/>
          </p:cNvPicPr>
          <p:nvPr/>
        </p:nvPicPr>
        <p:blipFill>
          <a:blip r:embed="rId2"/>
          <a:stretch>
            <a:fillRect/>
          </a:stretch>
        </p:blipFill>
        <p:spPr>
          <a:xfrm>
            <a:off x="406400" y="1525199"/>
            <a:ext cx="12268200" cy="5635306"/>
          </a:xfrm>
          <a:prstGeom prst="rect">
            <a:avLst/>
          </a:prstGeom>
        </p:spPr>
      </p:pic>
    </p:spTree>
    <p:extLst>
      <p:ext uri="{BB962C8B-B14F-4D97-AF65-F5344CB8AC3E}">
        <p14:creationId xmlns:p14="http://schemas.microsoft.com/office/powerpoint/2010/main" val="135604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9532" y="192939"/>
            <a:ext cx="9424268" cy="936154"/>
          </a:xfrm>
          <a:prstGeom prst="rect">
            <a:avLst/>
          </a:prstGeom>
        </p:spPr>
        <p:txBody>
          <a:bodyPr wrap="square"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mở rộng của đề tài</a:t>
            </a:r>
            <a:endParaRPr lang="en-US" sz="6044" spc="-60" dirty="0">
              <a:solidFill>
                <a:schemeClr val="accent6">
                  <a:lumMod val="20000"/>
                  <a:lumOff val="80000"/>
                </a:schemeClr>
              </a:solidFill>
              <a:latin typeface="Muli Bold"/>
            </a:endParaRPr>
          </a:p>
        </p:txBody>
      </p:sp>
      <p:grpSp>
        <p:nvGrpSpPr>
          <p:cNvPr id="3" name="Group 3"/>
          <p:cNvGrpSpPr/>
          <p:nvPr/>
        </p:nvGrpSpPr>
        <p:grpSpPr>
          <a:xfrm rot="-10800000">
            <a:off x="-925598" y="3402228"/>
            <a:ext cx="3545217" cy="3070174"/>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9984" y="5311138"/>
            <a:ext cx="2474886" cy="21432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980125" y="2848423"/>
            <a:ext cx="1278989" cy="110761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17208" y="5543430"/>
            <a:ext cx="2402412" cy="208050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2"/>
          <p:cNvSpPr txBox="1"/>
          <p:nvPr/>
        </p:nvSpPr>
        <p:spPr>
          <a:xfrm>
            <a:off x="4064000" y="1129093"/>
            <a:ext cx="5882597" cy="397545"/>
          </a:xfrm>
          <a:prstGeom prst="rect">
            <a:avLst/>
          </a:prstGeom>
        </p:spPr>
        <p:txBody>
          <a:bodyPr lIns="0" tIns="0" rIns="0" bIns="0" rtlCol="0" anchor="t">
            <a:spAutoFit/>
          </a:bodyPr>
          <a:lstStyle/>
          <a:p>
            <a:pPr algn="l">
              <a:lnSpc>
                <a:spcPts val="3072"/>
              </a:lnSpc>
              <a:spcBef>
                <a:spcPct val="0"/>
              </a:spcBef>
            </a:pPr>
            <a:r>
              <a:rPr lang="vi-VN" sz="2560" dirty="0" smtClean="0">
                <a:solidFill>
                  <a:srgbClr val="000000"/>
                </a:solidFill>
                <a:latin typeface="Muli Bold"/>
              </a:rPr>
              <a:t>Thiết kế khối nhân trên FPGA</a:t>
            </a:r>
            <a:endParaRPr lang="en-US" sz="2560" dirty="0">
              <a:solidFill>
                <a:srgbClr val="000000"/>
              </a:solidFill>
              <a:latin typeface="Muli Bold"/>
            </a:endParaRPr>
          </a:p>
        </p:txBody>
      </p:sp>
      <p:pic>
        <p:nvPicPr>
          <p:cNvPr id="13" name="Picture 12"/>
          <p:cNvPicPr>
            <a:picLocks noChangeAspect="1"/>
          </p:cNvPicPr>
          <p:nvPr/>
        </p:nvPicPr>
        <p:blipFill>
          <a:blip r:embed="rId2"/>
          <a:stretch>
            <a:fillRect/>
          </a:stretch>
        </p:blipFill>
        <p:spPr>
          <a:xfrm>
            <a:off x="1625600" y="1526638"/>
            <a:ext cx="9840666" cy="5666429"/>
          </a:xfrm>
          <a:prstGeom prst="rect">
            <a:avLst/>
          </a:prstGeom>
        </p:spPr>
      </p:pic>
    </p:spTree>
    <p:extLst>
      <p:ext uri="{BB962C8B-B14F-4D97-AF65-F5344CB8AC3E}">
        <p14:creationId xmlns:p14="http://schemas.microsoft.com/office/powerpoint/2010/main" val="380390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9532" y="192939"/>
            <a:ext cx="9424268" cy="936154"/>
          </a:xfrm>
          <a:prstGeom prst="rect">
            <a:avLst/>
          </a:prstGeom>
        </p:spPr>
        <p:txBody>
          <a:bodyPr wrap="square"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mở rộng của đề tài</a:t>
            </a:r>
            <a:endParaRPr lang="en-US" sz="6044" spc="-60" dirty="0">
              <a:solidFill>
                <a:schemeClr val="accent6">
                  <a:lumMod val="20000"/>
                  <a:lumOff val="80000"/>
                </a:schemeClr>
              </a:solidFill>
              <a:latin typeface="Muli Bold"/>
            </a:endParaRPr>
          </a:p>
        </p:txBody>
      </p:sp>
      <p:sp>
        <p:nvSpPr>
          <p:cNvPr id="12" name="TextBox 12"/>
          <p:cNvSpPr txBox="1"/>
          <p:nvPr/>
        </p:nvSpPr>
        <p:spPr>
          <a:xfrm>
            <a:off x="482601" y="1129093"/>
            <a:ext cx="5867400" cy="4372992"/>
          </a:xfrm>
          <a:prstGeom prst="rect">
            <a:avLst/>
          </a:prstGeom>
        </p:spPr>
        <p:txBody>
          <a:bodyPr wrap="square" lIns="0" tIns="0" rIns="0" bIns="0" rtlCol="0" anchor="t">
            <a:spAutoFit/>
          </a:bodyPr>
          <a:lstStyle/>
          <a:p>
            <a:pPr algn="l">
              <a:lnSpc>
                <a:spcPts val="3072"/>
              </a:lnSpc>
              <a:spcBef>
                <a:spcPct val="0"/>
              </a:spcBef>
            </a:pPr>
            <a:r>
              <a:rPr lang="vi-VN" sz="2560" dirty="0" smtClean="0">
                <a:solidFill>
                  <a:schemeClr val="accent1">
                    <a:lumMod val="20000"/>
                    <a:lumOff val="80000"/>
                  </a:schemeClr>
                </a:solidFill>
                <a:latin typeface="Muli Bold"/>
              </a:rPr>
              <a:t>Đối với cùng một chiều dài bit thì đối với số chấm tĩnh thì muốn tăng độ chính xác của phần thập phân thì ta sẽ giảm tầm giá trị của số có thể gây ra tràn số làm tính toán cho ra kết quả không chính xác. </a:t>
            </a:r>
          </a:p>
          <a:p>
            <a:pPr algn="l">
              <a:lnSpc>
                <a:spcPts val="3072"/>
              </a:lnSpc>
              <a:spcBef>
                <a:spcPct val="0"/>
              </a:spcBef>
            </a:pPr>
            <a:endParaRPr lang="vi-VN" sz="2560" dirty="0" smtClean="0">
              <a:solidFill>
                <a:schemeClr val="accent1">
                  <a:lumMod val="20000"/>
                  <a:lumOff val="80000"/>
                </a:schemeClr>
              </a:solidFill>
              <a:latin typeface="Muli Bold"/>
            </a:endParaRPr>
          </a:p>
          <a:p>
            <a:pPr algn="l">
              <a:lnSpc>
                <a:spcPts val="3072"/>
              </a:lnSpc>
              <a:spcBef>
                <a:spcPct val="0"/>
              </a:spcBef>
            </a:pPr>
            <a:r>
              <a:rPr lang="vi-VN" sz="2560" dirty="0" smtClean="0">
                <a:solidFill>
                  <a:schemeClr val="accent1">
                    <a:lumMod val="20000"/>
                    <a:lumOff val="80000"/>
                  </a:schemeClr>
                </a:solidFill>
                <a:latin typeface="Muli Bold"/>
              </a:rPr>
              <a:t>Đối với số chấm động sẽ giải quyết được vấn đề này tuy nhiên để thực hiện phép nhân trên số chấm động ta cần thiết kế một phần cứng mới. </a:t>
            </a:r>
            <a:endParaRPr lang="en-US" sz="2560" dirty="0">
              <a:solidFill>
                <a:schemeClr val="accent1">
                  <a:lumMod val="20000"/>
                  <a:lumOff val="80000"/>
                </a:schemeClr>
              </a:solidFill>
              <a:latin typeface="Muli Bold"/>
            </a:endParaRPr>
          </a:p>
        </p:txBody>
      </p:sp>
      <p:pic>
        <p:nvPicPr>
          <p:cNvPr id="11" name="Picture 10"/>
          <p:cNvPicPr>
            <a:picLocks noChangeAspect="1"/>
          </p:cNvPicPr>
          <p:nvPr/>
        </p:nvPicPr>
        <p:blipFill>
          <a:blip r:embed="rId2"/>
          <a:stretch>
            <a:fillRect/>
          </a:stretch>
        </p:blipFill>
        <p:spPr>
          <a:xfrm>
            <a:off x="7188200" y="3505200"/>
            <a:ext cx="4419599" cy="3676650"/>
          </a:xfrm>
          <a:prstGeom prst="rect">
            <a:avLst/>
          </a:prstGeom>
        </p:spPr>
      </p:pic>
      <p:pic>
        <p:nvPicPr>
          <p:cNvPr id="14" name="Picture 13"/>
          <p:cNvPicPr>
            <a:picLocks noChangeAspect="1"/>
          </p:cNvPicPr>
          <p:nvPr/>
        </p:nvPicPr>
        <p:blipFill>
          <a:blip r:embed="rId3"/>
          <a:stretch>
            <a:fillRect/>
          </a:stretch>
        </p:blipFill>
        <p:spPr>
          <a:xfrm>
            <a:off x="6502400" y="1219200"/>
            <a:ext cx="5672664" cy="381000"/>
          </a:xfrm>
          <a:prstGeom prst="rect">
            <a:avLst/>
          </a:prstGeom>
        </p:spPr>
      </p:pic>
    </p:spTree>
    <p:extLst>
      <p:ext uri="{BB962C8B-B14F-4D97-AF65-F5344CB8AC3E}">
        <p14:creationId xmlns:p14="http://schemas.microsoft.com/office/powerpoint/2010/main" val="204572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066656" y="2987478"/>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7014624" y="401048"/>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7360329" y="1507634"/>
            <a:ext cx="5412655" cy="468711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7730" r="-7730"/>
              </a:stretch>
            </a:blipFill>
          </p:spPr>
        </p:sp>
      </p:grpSp>
      <p:grpSp>
        <p:nvGrpSpPr>
          <p:cNvPr id="8" name="Group 8"/>
          <p:cNvGrpSpPr/>
          <p:nvPr/>
        </p:nvGrpSpPr>
        <p:grpSpPr>
          <a:xfrm>
            <a:off x="150415" y="401048"/>
            <a:ext cx="7209914" cy="903385"/>
            <a:chOff x="0" y="0"/>
            <a:chExt cx="2268601" cy="284250"/>
          </a:xfrm>
        </p:grpSpPr>
        <p:sp>
          <p:nvSpPr>
            <p:cNvPr id="9" name="Freeform 9"/>
            <p:cNvSpPr/>
            <p:nvPr/>
          </p:nvSpPr>
          <p:spPr>
            <a:xfrm>
              <a:off x="0" y="0"/>
              <a:ext cx="2268601" cy="284250"/>
            </a:xfrm>
            <a:custGeom>
              <a:avLst/>
              <a:gdLst/>
              <a:ahLst/>
              <a:cxnLst/>
              <a:rect l="l" t="t" r="r" b="b"/>
              <a:pathLst>
                <a:path w="2268601" h="284250">
                  <a:moveTo>
                    <a:pt x="2268601" y="0"/>
                  </a:moveTo>
                  <a:lnTo>
                    <a:pt x="0" y="0"/>
                  </a:lnTo>
                  <a:lnTo>
                    <a:pt x="101600" y="142125"/>
                  </a:lnTo>
                  <a:lnTo>
                    <a:pt x="0" y="284250"/>
                  </a:lnTo>
                  <a:lnTo>
                    <a:pt x="2268601" y="284250"/>
                  </a:lnTo>
                  <a:lnTo>
                    <a:pt x="2167001" y="142125"/>
                  </a:lnTo>
                  <a:lnTo>
                    <a:pt x="2268601" y="0"/>
                  </a:lnTo>
                  <a:close/>
                </a:path>
              </a:pathLst>
            </a:custGeom>
            <a:solidFill>
              <a:srgbClr val="00A181"/>
            </a:solidFill>
          </p:spPr>
        </p:sp>
        <p:sp>
          <p:nvSpPr>
            <p:cNvPr id="10" name="TextBox 10"/>
            <p:cNvSpPr txBox="1"/>
            <p:nvPr/>
          </p:nvSpPr>
          <p:spPr>
            <a:xfrm>
              <a:off x="88900" y="-19050"/>
              <a:ext cx="2090801" cy="303300"/>
            </a:xfrm>
            <a:prstGeom prst="rect">
              <a:avLst/>
            </a:prstGeom>
          </p:spPr>
          <p:txBody>
            <a:bodyPr lIns="36124" tIns="36124" rIns="36124" bIns="36124" rtlCol="0" anchor="ctr"/>
            <a:lstStyle/>
            <a:p>
              <a:pPr algn="ctr">
                <a:lnSpc>
                  <a:spcPts val="1493"/>
                </a:lnSpc>
              </a:pPr>
              <a:endParaRPr/>
            </a:p>
          </p:txBody>
        </p:sp>
      </p:grpSp>
      <p:sp>
        <p:nvSpPr>
          <p:cNvPr id="11" name="TextBox 11"/>
          <p:cNvSpPr txBox="1"/>
          <p:nvPr/>
        </p:nvSpPr>
        <p:spPr>
          <a:xfrm>
            <a:off x="315631" y="410573"/>
            <a:ext cx="6698993" cy="730712"/>
          </a:xfrm>
          <a:prstGeom prst="rect">
            <a:avLst/>
          </a:prstGeom>
        </p:spPr>
        <p:txBody>
          <a:bodyPr lIns="0" tIns="0" rIns="0" bIns="0" rtlCol="0" anchor="t">
            <a:spAutoFit/>
          </a:bodyPr>
          <a:lstStyle/>
          <a:p>
            <a:pPr algn="l">
              <a:lnSpc>
                <a:spcPts val="5871"/>
              </a:lnSpc>
              <a:spcBef>
                <a:spcPct val="0"/>
              </a:spcBef>
            </a:pPr>
            <a:r>
              <a:rPr lang="en-US" sz="4893" spc="-48" dirty="0" err="1">
                <a:solidFill>
                  <a:srgbClr val="000000"/>
                </a:solidFill>
                <a:latin typeface="Muli"/>
              </a:rPr>
              <a:t>Tổng</a:t>
            </a:r>
            <a:r>
              <a:rPr lang="en-US" sz="4893" spc="-48" dirty="0">
                <a:solidFill>
                  <a:srgbClr val="000000"/>
                </a:solidFill>
                <a:latin typeface="Muli"/>
              </a:rPr>
              <a:t> </a:t>
            </a:r>
            <a:r>
              <a:rPr lang="en-US" sz="4893" spc="-48" dirty="0" err="1">
                <a:solidFill>
                  <a:srgbClr val="000000"/>
                </a:solidFill>
                <a:latin typeface="Muli"/>
              </a:rPr>
              <a:t>quan</a:t>
            </a:r>
            <a:r>
              <a:rPr lang="en-US" sz="4893" spc="-48" dirty="0">
                <a:solidFill>
                  <a:srgbClr val="000000"/>
                </a:solidFill>
                <a:latin typeface="Muli"/>
              </a:rPr>
              <a:t> </a:t>
            </a:r>
            <a:r>
              <a:rPr lang="en-US" sz="4893" spc="-48" dirty="0" err="1">
                <a:solidFill>
                  <a:srgbClr val="000000"/>
                </a:solidFill>
                <a:latin typeface="Muli"/>
              </a:rPr>
              <a:t>về</a:t>
            </a:r>
            <a:r>
              <a:rPr lang="en-US" sz="4893" spc="-48" dirty="0">
                <a:solidFill>
                  <a:srgbClr val="000000"/>
                </a:solidFill>
                <a:latin typeface="Muli"/>
              </a:rPr>
              <a:t> </a:t>
            </a:r>
            <a:r>
              <a:rPr lang="en-US" sz="4893" spc="-48" dirty="0" err="1">
                <a:solidFill>
                  <a:srgbClr val="000000"/>
                </a:solidFill>
                <a:latin typeface="Muli"/>
              </a:rPr>
              <a:t>hệ</a:t>
            </a:r>
            <a:r>
              <a:rPr lang="en-US" sz="4893" spc="-48" dirty="0">
                <a:solidFill>
                  <a:srgbClr val="000000"/>
                </a:solidFill>
                <a:latin typeface="Muli"/>
              </a:rPr>
              <a:t> </a:t>
            </a:r>
            <a:r>
              <a:rPr lang="en-US" sz="4893" spc="-48" dirty="0" err="1">
                <a:solidFill>
                  <a:srgbClr val="000000"/>
                </a:solidFill>
                <a:latin typeface="Muli"/>
              </a:rPr>
              <a:t>thống</a:t>
            </a:r>
            <a:endParaRPr lang="en-US" sz="4893" spc="-48" dirty="0">
              <a:solidFill>
                <a:srgbClr val="000000"/>
              </a:solidFill>
              <a:latin typeface="Muli"/>
            </a:endParaRPr>
          </a:p>
        </p:txBody>
      </p:sp>
      <p:sp>
        <p:nvSpPr>
          <p:cNvPr id="12" name="TextBox 12"/>
          <p:cNvSpPr txBox="1"/>
          <p:nvPr/>
        </p:nvSpPr>
        <p:spPr>
          <a:xfrm>
            <a:off x="307612" y="1721245"/>
            <a:ext cx="6707012" cy="650286"/>
          </a:xfrm>
          <a:prstGeom prst="rect">
            <a:avLst/>
          </a:prstGeom>
        </p:spPr>
        <p:txBody>
          <a:bodyPr lIns="0" tIns="0" rIns="0" bIns="0" rtlCol="0" anchor="t">
            <a:spAutoFit/>
          </a:bodyPr>
          <a:lstStyle/>
          <a:p>
            <a:pPr algn="ctr">
              <a:lnSpc>
                <a:spcPts val="5273"/>
              </a:lnSpc>
              <a:spcBef>
                <a:spcPct val="0"/>
              </a:spcBef>
            </a:pPr>
            <a:r>
              <a:rPr lang="en-US" sz="3766" dirty="0" err="1">
                <a:solidFill>
                  <a:srgbClr val="000000"/>
                </a:solidFill>
                <a:latin typeface="Muli"/>
              </a:rPr>
              <a:t>Chức</a:t>
            </a:r>
            <a:r>
              <a:rPr lang="en-US" sz="3766" dirty="0">
                <a:solidFill>
                  <a:srgbClr val="000000"/>
                </a:solidFill>
                <a:latin typeface="Muli"/>
              </a:rPr>
              <a:t> </a:t>
            </a:r>
            <a:r>
              <a:rPr lang="en-US" sz="3766" dirty="0" err="1">
                <a:solidFill>
                  <a:srgbClr val="000000"/>
                </a:solidFill>
                <a:latin typeface="Muli"/>
              </a:rPr>
              <a:t>năng</a:t>
            </a:r>
            <a:r>
              <a:rPr lang="en-US" sz="3766" dirty="0">
                <a:solidFill>
                  <a:srgbClr val="000000"/>
                </a:solidFill>
                <a:latin typeface="Muli"/>
              </a:rPr>
              <a:t> </a:t>
            </a:r>
            <a:r>
              <a:rPr lang="en-US" sz="3766" dirty="0" err="1">
                <a:solidFill>
                  <a:srgbClr val="000000"/>
                </a:solidFill>
                <a:latin typeface="Muli"/>
              </a:rPr>
              <a:t>chính</a:t>
            </a:r>
            <a:r>
              <a:rPr lang="en-US" sz="3766" dirty="0">
                <a:solidFill>
                  <a:srgbClr val="000000"/>
                </a:solidFill>
                <a:latin typeface="Muli"/>
              </a:rPr>
              <a:t> </a:t>
            </a:r>
            <a:r>
              <a:rPr lang="en-US" sz="3766" dirty="0" err="1">
                <a:solidFill>
                  <a:srgbClr val="000000"/>
                </a:solidFill>
                <a:latin typeface="Muli"/>
              </a:rPr>
              <a:t>của</a:t>
            </a:r>
            <a:r>
              <a:rPr lang="en-US" sz="3766" dirty="0">
                <a:solidFill>
                  <a:srgbClr val="000000"/>
                </a:solidFill>
                <a:latin typeface="Muli"/>
              </a:rPr>
              <a:t> </a:t>
            </a:r>
            <a:r>
              <a:rPr lang="en-US" sz="3766" dirty="0" err="1">
                <a:solidFill>
                  <a:srgbClr val="000000"/>
                </a:solidFill>
                <a:latin typeface="Muli"/>
              </a:rPr>
              <a:t>hệ</a:t>
            </a:r>
            <a:r>
              <a:rPr lang="en-US" sz="3766" dirty="0">
                <a:solidFill>
                  <a:srgbClr val="000000"/>
                </a:solidFill>
                <a:latin typeface="Muli"/>
              </a:rPr>
              <a:t> </a:t>
            </a:r>
            <a:r>
              <a:rPr lang="en-US" sz="3766" dirty="0" err="1">
                <a:solidFill>
                  <a:srgbClr val="000000"/>
                </a:solidFill>
                <a:latin typeface="Muli"/>
              </a:rPr>
              <a:t>thống</a:t>
            </a:r>
            <a:endParaRPr lang="en-US" sz="3766" dirty="0">
              <a:solidFill>
                <a:srgbClr val="000000"/>
              </a:solidFill>
              <a:latin typeface="Muli"/>
            </a:endParaRPr>
          </a:p>
        </p:txBody>
      </p:sp>
      <p:sp>
        <p:nvSpPr>
          <p:cNvPr id="13" name="TextBox 13"/>
          <p:cNvSpPr txBox="1"/>
          <p:nvPr/>
        </p:nvSpPr>
        <p:spPr>
          <a:xfrm>
            <a:off x="-52215" y="2295331"/>
            <a:ext cx="7567878" cy="2011604"/>
          </a:xfrm>
          <a:prstGeom prst="rect">
            <a:avLst/>
          </a:prstGeom>
        </p:spPr>
        <p:txBody>
          <a:bodyPr lIns="0" tIns="0" rIns="0" bIns="0" rtlCol="0" anchor="t">
            <a:spAutoFit/>
          </a:bodyPr>
          <a:lstStyle/>
          <a:p>
            <a:pPr algn="ctr">
              <a:lnSpc>
                <a:spcPts val="5384"/>
              </a:lnSpc>
            </a:pPr>
            <a:r>
              <a:rPr lang="en-US" sz="3845" dirty="0" err="1">
                <a:solidFill>
                  <a:srgbClr val="000000"/>
                </a:solidFill>
                <a:latin typeface="Muli Bold"/>
              </a:rPr>
              <a:t>Điểu</a:t>
            </a:r>
            <a:r>
              <a:rPr lang="en-US" sz="3845" dirty="0">
                <a:solidFill>
                  <a:srgbClr val="000000"/>
                </a:solidFill>
                <a:latin typeface="Muli Bold"/>
              </a:rPr>
              <a:t> </a:t>
            </a:r>
            <a:r>
              <a:rPr lang="en-US" sz="3845" dirty="0" err="1">
                <a:solidFill>
                  <a:srgbClr val="000000"/>
                </a:solidFill>
                <a:latin typeface="Muli Bold"/>
              </a:rPr>
              <a:t>khiển</a:t>
            </a:r>
            <a:r>
              <a:rPr lang="en-US" sz="3845" dirty="0">
                <a:solidFill>
                  <a:srgbClr val="000000"/>
                </a:solidFill>
                <a:latin typeface="Muli Bold"/>
              </a:rPr>
              <a:t> </a:t>
            </a:r>
            <a:r>
              <a:rPr lang="en-US" sz="3845" dirty="0" err="1">
                <a:solidFill>
                  <a:srgbClr val="000000"/>
                </a:solidFill>
                <a:latin typeface="Muli Bold"/>
              </a:rPr>
              <a:t>động</a:t>
            </a:r>
            <a:r>
              <a:rPr lang="en-US" sz="3845" dirty="0">
                <a:solidFill>
                  <a:srgbClr val="000000"/>
                </a:solidFill>
                <a:latin typeface="Muli Bold"/>
              </a:rPr>
              <a:t> servo </a:t>
            </a:r>
            <a:r>
              <a:rPr lang="en-US" sz="3845" dirty="0" err="1">
                <a:solidFill>
                  <a:srgbClr val="000000"/>
                </a:solidFill>
                <a:latin typeface="Muli Bold"/>
              </a:rPr>
              <a:t>hướng</a:t>
            </a:r>
            <a:r>
              <a:rPr lang="en-US" sz="3845" dirty="0">
                <a:solidFill>
                  <a:srgbClr val="000000"/>
                </a:solidFill>
                <a:latin typeface="Muli Bold"/>
              </a:rPr>
              <a:t> </a:t>
            </a:r>
            <a:r>
              <a:rPr lang="en-US" sz="3845" dirty="0" err="1">
                <a:solidFill>
                  <a:srgbClr val="000000"/>
                </a:solidFill>
                <a:latin typeface="Muli Bold"/>
              </a:rPr>
              <a:t>lazer</a:t>
            </a:r>
            <a:r>
              <a:rPr lang="en-US" sz="3845" dirty="0">
                <a:solidFill>
                  <a:srgbClr val="000000"/>
                </a:solidFill>
                <a:latin typeface="Muli Bold"/>
              </a:rPr>
              <a:t> </a:t>
            </a:r>
            <a:r>
              <a:rPr lang="en-US" sz="3845" dirty="0" err="1">
                <a:solidFill>
                  <a:srgbClr val="000000"/>
                </a:solidFill>
                <a:latin typeface="Muli Bold"/>
              </a:rPr>
              <a:t>đến</a:t>
            </a:r>
            <a:r>
              <a:rPr lang="en-US" sz="3845" dirty="0">
                <a:solidFill>
                  <a:srgbClr val="000000"/>
                </a:solidFill>
                <a:latin typeface="Muli Bold"/>
              </a:rPr>
              <a:t> </a:t>
            </a:r>
            <a:r>
              <a:rPr lang="en-US" sz="3845" dirty="0" err="1">
                <a:solidFill>
                  <a:srgbClr val="000000"/>
                </a:solidFill>
                <a:latin typeface="Muli Bold"/>
              </a:rPr>
              <a:t>mục</a:t>
            </a:r>
            <a:r>
              <a:rPr lang="en-US" sz="3845" dirty="0">
                <a:solidFill>
                  <a:srgbClr val="000000"/>
                </a:solidFill>
                <a:latin typeface="Muli Bold"/>
              </a:rPr>
              <a:t> </a:t>
            </a:r>
            <a:r>
              <a:rPr lang="en-US" sz="3845" dirty="0" err="1">
                <a:solidFill>
                  <a:srgbClr val="000000"/>
                </a:solidFill>
                <a:latin typeface="Muli Bold"/>
              </a:rPr>
              <a:t>tiêu</a:t>
            </a:r>
            <a:r>
              <a:rPr lang="en-US" sz="3845" dirty="0">
                <a:solidFill>
                  <a:srgbClr val="000000"/>
                </a:solidFill>
                <a:latin typeface="Muli Bold"/>
              </a:rPr>
              <a:t> </a:t>
            </a:r>
            <a:r>
              <a:rPr lang="en-US" sz="3845" dirty="0" err="1">
                <a:solidFill>
                  <a:srgbClr val="000000"/>
                </a:solidFill>
                <a:latin typeface="Muli Bold"/>
              </a:rPr>
              <a:t>được</a:t>
            </a:r>
            <a:r>
              <a:rPr lang="en-US" sz="3845" dirty="0">
                <a:solidFill>
                  <a:srgbClr val="000000"/>
                </a:solidFill>
                <a:latin typeface="Muli Bold"/>
              </a:rPr>
              <a:t> </a:t>
            </a:r>
            <a:r>
              <a:rPr lang="en-US" sz="3845" dirty="0" err="1">
                <a:solidFill>
                  <a:srgbClr val="000000"/>
                </a:solidFill>
                <a:latin typeface="Muli Bold"/>
              </a:rPr>
              <a:t>chọn</a:t>
            </a:r>
            <a:r>
              <a:rPr lang="en-US" sz="3845" dirty="0">
                <a:solidFill>
                  <a:srgbClr val="000000"/>
                </a:solidFill>
                <a:latin typeface="Muli Bold"/>
              </a:rPr>
              <a:t> </a:t>
            </a:r>
            <a:r>
              <a:rPr lang="en-US" sz="3845" dirty="0" err="1">
                <a:solidFill>
                  <a:srgbClr val="000000"/>
                </a:solidFill>
                <a:latin typeface="Muli Bold"/>
              </a:rPr>
              <a:t>trong</a:t>
            </a:r>
            <a:r>
              <a:rPr lang="en-US" sz="3845" dirty="0">
                <a:solidFill>
                  <a:srgbClr val="000000"/>
                </a:solidFill>
                <a:latin typeface="Muli Bold"/>
              </a:rPr>
              <a:t> </a:t>
            </a:r>
            <a:r>
              <a:rPr lang="en-US" sz="3845" dirty="0" err="1">
                <a:solidFill>
                  <a:srgbClr val="000000"/>
                </a:solidFill>
                <a:latin typeface="Muli Bold"/>
              </a:rPr>
              <a:t>bức</a:t>
            </a:r>
            <a:r>
              <a:rPr lang="en-US" sz="3845" dirty="0">
                <a:solidFill>
                  <a:srgbClr val="000000"/>
                </a:solidFill>
                <a:latin typeface="Muli Bold"/>
              </a:rPr>
              <a:t> </a:t>
            </a:r>
            <a:r>
              <a:rPr lang="en-US" sz="3845" dirty="0" err="1">
                <a:solidFill>
                  <a:srgbClr val="000000"/>
                </a:solidFill>
                <a:latin typeface="Muli Bold"/>
              </a:rPr>
              <a:t>ảnh</a:t>
            </a:r>
            <a:endParaRPr lang="en-US" sz="3845" dirty="0">
              <a:solidFill>
                <a:srgbClr val="000000"/>
              </a:solidFill>
              <a:latin typeface="Muli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anim calcmode="lin" valueType="num">
                                      <p:cBhvr>
                                        <p:cTn id="28" dur="500" fill="hold"/>
                                        <p:tgtEl>
                                          <p:spTgt spid="11"/>
                                        </p:tgtEl>
                                        <p:attrNameLst>
                                          <p:attrName>ppt_x</p:attrName>
                                        </p:attrNameLst>
                                      </p:cBhvr>
                                      <p:tavLst>
                                        <p:tav tm="0">
                                          <p:val>
                                            <p:strVal val="#ppt_x"/>
                                          </p:val>
                                        </p:tav>
                                        <p:tav tm="100000">
                                          <p:val>
                                            <p:strVal val="#ppt_x"/>
                                          </p:val>
                                        </p:tav>
                                      </p:tavLst>
                                    </p:anim>
                                    <p:anim calcmode="lin" valueType="num">
                                      <p:cBhvr>
                                        <p:cTn id="29" dur="500" fill="hold"/>
                                        <p:tgtEl>
                                          <p:spTgt spid="1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5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strVal val="#ppt_x"/>
                                          </p:val>
                                        </p:tav>
                                        <p:tav tm="100000">
                                          <p:val>
                                            <p:strVal val="#ppt_x"/>
                                          </p:val>
                                        </p:tav>
                                      </p:tavLst>
                                    </p:anim>
                                    <p:anim calcmode="lin" valueType="num">
                                      <p:cBhvr>
                                        <p:cTn id="34" dur="5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9532" y="192939"/>
            <a:ext cx="9424268" cy="936154"/>
          </a:xfrm>
          <a:prstGeom prst="rect">
            <a:avLst/>
          </a:prstGeom>
        </p:spPr>
        <p:txBody>
          <a:bodyPr wrap="square"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mở rộng của đề tài</a:t>
            </a:r>
            <a:endParaRPr lang="en-US" sz="6044" spc="-60" dirty="0">
              <a:solidFill>
                <a:schemeClr val="accent6">
                  <a:lumMod val="20000"/>
                  <a:lumOff val="80000"/>
                </a:schemeClr>
              </a:solidFill>
              <a:latin typeface="Muli Bold"/>
            </a:endParaRPr>
          </a:p>
        </p:txBody>
      </p:sp>
      <p:pic>
        <p:nvPicPr>
          <p:cNvPr id="4" name="Picture 3"/>
          <p:cNvPicPr>
            <a:picLocks noChangeAspect="1"/>
          </p:cNvPicPr>
          <p:nvPr/>
        </p:nvPicPr>
        <p:blipFill>
          <a:blip r:embed="rId2"/>
          <a:stretch>
            <a:fillRect/>
          </a:stretch>
        </p:blipFill>
        <p:spPr>
          <a:xfrm>
            <a:off x="659532" y="1129093"/>
            <a:ext cx="11688806" cy="6001588"/>
          </a:xfrm>
          <a:prstGeom prst="rect">
            <a:avLst/>
          </a:prstGeom>
        </p:spPr>
      </p:pic>
    </p:spTree>
    <p:extLst>
      <p:ext uri="{BB962C8B-B14F-4D97-AF65-F5344CB8AC3E}">
        <p14:creationId xmlns:p14="http://schemas.microsoft.com/office/powerpoint/2010/main" val="318492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9532" y="192939"/>
            <a:ext cx="9424268" cy="936154"/>
          </a:xfrm>
          <a:prstGeom prst="rect">
            <a:avLst/>
          </a:prstGeom>
        </p:spPr>
        <p:txBody>
          <a:bodyPr wrap="square"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mở rộng của đề tài</a:t>
            </a:r>
            <a:endParaRPr lang="en-US" sz="6044" spc="-60" dirty="0">
              <a:solidFill>
                <a:schemeClr val="accent6">
                  <a:lumMod val="20000"/>
                  <a:lumOff val="80000"/>
                </a:schemeClr>
              </a:solidFill>
              <a:latin typeface="Muli Bold"/>
            </a:endParaRPr>
          </a:p>
        </p:txBody>
      </p:sp>
      <p:sp>
        <p:nvSpPr>
          <p:cNvPr id="5" name="Rectangle 4"/>
          <p:cNvSpPr/>
          <p:nvPr/>
        </p:nvSpPr>
        <p:spPr>
          <a:xfrm>
            <a:off x="811932" y="1295400"/>
            <a:ext cx="1347068"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p>
          <a:p>
            <a:pPr algn="ctr"/>
            <a:r>
              <a:rPr lang="en-US" dirty="0" smtClean="0"/>
              <a:t>(Signed bit)</a:t>
            </a:r>
            <a:endParaRPr lang="en-US" dirty="0"/>
          </a:p>
        </p:txBody>
      </p:sp>
      <p:sp>
        <p:nvSpPr>
          <p:cNvPr id="6" name="Rectangle 5"/>
          <p:cNvSpPr/>
          <p:nvPr/>
        </p:nvSpPr>
        <p:spPr>
          <a:xfrm>
            <a:off x="2540000" y="1295400"/>
            <a:ext cx="2209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3</a:t>
            </a:r>
          </a:p>
          <a:p>
            <a:pPr algn="ctr"/>
            <a:r>
              <a:rPr lang="vi-VN" dirty="0" smtClean="0"/>
              <a:t>(Phần nguyên)</a:t>
            </a:r>
            <a:endParaRPr lang="en-US" dirty="0"/>
          </a:p>
        </p:txBody>
      </p:sp>
      <p:sp>
        <p:nvSpPr>
          <p:cNvPr id="7" name="Rectangle 6"/>
          <p:cNvSpPr/>
          <p:nvPr/>
        </p:nvSpPr>
        <p:spPr>
          <a:xfrm>
            <a:off x="5435600" y="1295400"/>
            <a:ext cx="67818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t>12</a:t>
            </a:r>
            <a:endParaRPr lang="en-US" dirty="0" smtClean="0"/>
          </a:p>
          <a:p>
            <a:pPr algn="ctr"/>
            <a:r>
              <a:rPr lang="en-US" dirty="0" smtClean="0"/>
              <a:t>(</a:t>
            </a:r>
            <a:r>
              <a:rPr lang="vi-VN" dirty="0" smtClean="0"/>
              <a:t>Phần thập phân)</a:t>
            </a:r>
            <a:endParaRPr lang="en-US" dirty="0"/>
          </a:p>
        </p:txBody>
      </p:sp>
      <p:pic>
        <p:nvPicPr>
          <p:cNvPr id="9" name="Picture 8"/>
          <p:cNvPicPr>
            <a:picLocks noChangeAspect="1"/>
          </p:cNvPicPr>
          <p:nvPr/>
        </p:nvPicPr>
        <p:blipFill>
          <a:blip r:embed="rId2"/>
          <a:stretch>
            <a:fillRect/>
          </a:stretch>
        </p:blipFill>
        <p:spPr>
          <a:xfrm>
            <a:off x="659532" y="2667000"/>
            <a:ext cx="11774543" cy="4172532"/>
          </a:xfrm>
          <a:prstGeom prst="rect">
            <a:avLst/>
          </a:prstGeom>
        </p:spPr>
      </p:pic>
    </p:spTree>
    <p:extLst>
      <p:ext uri="{BB962C8B-B14F-4D97-AF65-F5344CB8AC3E}">
        <p14:creationId xmlns:p14="http://schemas.microsoft.com/office/powerpoint/2010/main" val="143201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59532" y="192939"/>
            <a:ext cx="3920174" cy="2808461"/>
          </a:xfrm>
          <a:prstGeom prst="rect">
            <a:avLst/>
          </a:prstGeom>
        </p:spPr>
        <p:txBody>
          <a:bodyPr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mở rộng của đề tài</a:t>
            </a:r>
            <a:endParaRPr lang="en-US" sz="6044" spc="-60" dirty="0">
              <a:solidFill>
                <a:schemeClr val="accent6">
                  <a:lumMod val="20000"/>
                  <a:lumOff val="80000"/>
                </a:schemeClr>
              </a:solidFill>
              <a:latin typeface="Muli Bold"/>
            </a:endParaRPr>
          </a:p>
        </p:txBody>
      </p:sp>
      <p:grpSp>
        <p:nvGrpSpPr>
          <p:cNvPr id="3" name="Group 3"/>
          <p:cNvGrpSpPr/>
          <p:nvPr/>
        </p:nvGrpSpPr>
        <p:grpSpPr>
          <a:xfrm rot="-10800000">
            <a:off x="-925598" y="3402228"/>
            <a:ext cx="3545217" cy="3070174"/>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9984" y="5311138"/>
            <a:ext cx="2474886" cy="21432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980125" y="2848423"/>
            <a:ext cx="1278989" cy="110761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17208" y="5543430"/>
            <a:ext cx="2402412" cy="208050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2"/>
          <p:cNvSpPr txBox="1"/>
          <p:nvPr/>
        </p:nvSpPr>
        <p:spPr>
          <a:xfrm>
            <a:off x="5359400" y="457200"/>
            <a:ext cx="5882597" cy="795089"/>
          </a:xfrm>
          <a:prstGeom prst="rect">
            <a:avLst/>
          </a:prstGeom>
        </p:spPr>
        <p:txBody>
          <a:bodyPr lIns="0" tIns="0" rIns="0" bIns="0" rtlCol="0" anchor="t">
            <a:spAutoFit/>
          </a:bodyPr>
          <a:lstStyle/>
          <a:p>
            <a:pPr algn="l">
              <a:lnSpc>
                <a:spcPts val="3072"/>
              </a:lnSpc>
              <a:spcBef>
                <a:spcPct val="0"/>
              </a:spcBef>
            </a:pPr>
            <a:r>
              <a:rPr lang="vi-VN" sz="2560" dirty="0" smtClean="0">
                <a:solidFill>
                  <a:srgbClr val="000000"/>
                </a:solidFill>
                <a:latin typeface="Muli Bold"/>
              </a:rPr>
              <a:t>Thiết kế hàm activation ReLU trên FPGA</a:t>
            </a:r>
            <a:endParaRPr lang="en-US" sz="2560" dirty="0">
              <a:solidFill>
                <a:srgbClr val="000000"/>
              </a:solidFill>
              <a:latin typeface="Muli Bold"/>
            </a:endParaRPr>
          </a:p>
        </p:txBody>
      </p:sp>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6510420" y="971935"/>
            <a:ext cx="6164180" cy="6114665"/>
          </a:xfrm>
          <a:prstGeom prst="rect">
            <a:avLst/>
          </a:prstGeom>
        </p:spPr>
      </p:pic>
    </p:spTree>
    <p:extLst>
      <p:ext uri="{BB962C8B-B14F-4D97-AF65-F5344CB8AC3E}">
        <p14:creationId xmlns:p14="http://schemas.microsoft.com/office/powerpoint/2010/main" val="74035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925598" y="3402228"/>
            <a:ext cx="3545217" cy="3070174"/>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9984" y="5311138"/>
            <a:ext cx="2474886" cy="21432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980125" y="2848423"/>
            <a:ext cx="1278989" cy="110761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17208" y="5543430"/>
            <a:ext cx="2402412" cy="208050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4" name="TextBox 2"/>
          <p:cNvSpPr txBox="1"/>
          <p:nvPr/>
        </p:nvSpPr>
        <p:spPr>
          <a:xfrm>
            <a:off x="659532" y="192939"/>
            <a:ext cx="3920174" cy="1872307"/>
          </a:xfrm>
          <a:prstGeom prst="rect">
            <a:avLst/>
          </a:prstGeom>
        </p:spPr>
        <p:txBody>
          <a:bodyPr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Tại liệu tham khảo</a:t>
            </a:r>
            <a:endParaRPr lang="en-US" sz="6044" spc="-60" dirty="0">
              <a:solidFill>
                <a:schemeClr val="accent6">
                  <a:lumMod val="20000"/>
                  <a:lumOff val="80000"/>
                </a:schemeClr>
              </a:solidFill>
              <a:latin typeface="Muli Bold"/>
            </a:endParaRPr>
          </a:p>
        </p:txBody>
      </p:sp>
      <p:sp>
        <p:nvSpPr>
          <p:cNvPr id="13" name="Rectangle 12"/>
          <p:cNvSpPr/>
          <p:nvPr/>
        </p:nvSpPr>
        <p:spPr>
          <a:xfrm>
            <a:off x="4978400" y="362049"/>
            <a:ext cx="6832600" cy="6247864"/>
          </a:xfrm>
          <a:prstGeom prst="rect">
            <a:avLst/>
          </a:prstGeom>
        </p:spPr>
        <p:txBody>
          <a:bodyPr wrap="square">
            <a:spAutoFit/>
          </a:bodyPr>
          <a:lstStyle/>
          <a:p>
            <a:pPr marL="342900" marR="0" lvl="0" indent="-342900" algn="just">
              <a:lnSpc>
                <a:spcPct val="150000"/>
              </a:lnSpc>
              <a:spcBef>
                <a:spcPts val="0"/>
              </a:spcBef>
              <a:spcAft>
                <a:spcPts val="0"/>
              </a:spcAft>
              <a:buFont typeface="+mj-lt"/>
              <a:buAutoNum type="arabicPeriod"/>
            </a:pPr>
            <a:r>
              <a:rPr lang="vi-VN" sz="2000" dirty="0">
                <a:latin typeface="Times New Roman" panose="02020603050405020304" pitchFamily="18" charset="0"/>
                <a:ea typeface="Calibri" panose="020F0502020204030204" pitchFamily="34" charset="0"/>
                <a:cs typeface="Times New Roman" panose="02020603050405020304" pitchFamily="18" charset="0"/>
              </a:rPr>
              <a:t>CODELREARN, </a:t>
            </a:r>
            <a:r>
              <a:rPr lang="vi-VN" sz="2000" i="1" dirty="0">
                <a:latin typeface="Times New Roman" panose="02020603050405020304" pitchFamily="18" charset="0"/>
                <a:ea typeface="Calibri" panose="020F0502020204030204" pitchFamily="34" charset="0"/>
                <a:cs typeface="Times New Roman" panose="02020603050405020304" pitchFamily="18" charset="0"/>
              </a:rPr>
              <a:t>Các Yếu Tố Lập Trình Game Cơ Bản Với Pygame</a:t>
            </a:r>
            <a:r>
              <a:rPr lang="vi-VN" sz="2000" dirty="0">
                <a:latin typeface="Times New Roman" panose="02020603050405020304" pitchFamily="18" charset="0"/>
                <a:ea typeface="Calibri" panose="020F0502020204030204" pitchFamily="34" charset="0"/>
                <a:cs typeface="Times New Roman" panose="02020603050405020304" pitchFamily="18" charset="0"/>
              </a:rPr>
              <a:t>, (27/10/2020), truy cập tại </a:t>
            </a:r>
            <a:r>
              <a:rPr lang="vi-VN" sz="2000"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2"/>
              </a:rPr>
              <a:t>https://codelearn.io/sharing/lap-trinh-game-co-ban-voi-pygame</a:t>
            </a:r>
            <a:r>
              <a:rPr lang="vi-VN" sz="2000"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vi-VN" sz="2000" dirty="0">
                <a:latin typeface="Times New Roman" panose="02020603050405020304" pitchFamily="18" charset="0"/>
                <a:ea typeface="Calibri" panose="020F0502020204030204" pitchFamily="34" charset="0"/>
                <a:cs typeface="Times New Roman" panose="02020603050405020304" pitchFamily="18" charset="0"/>
              </a:rPr>
              <a:t>Machine Learning cơ bản, </a:t>
            </a:r>
            <a:r>
              <a:rPr lang="vi-VN" sz="2000" i="1" dirty="0">
                <a:latin typeface="Times New Roman" panose="02020603050405020304" pitchFamily="18" charset="0"/>
                <a:ea typeface="Calibri" panose="020F0502020204030204" pitchFamily="34" charset="0"/>
                <a:cs typeface="Times New Roman" panose="02020603050405020304" pitchFamily="18" charset="0"/>
              </a:rPr>
              <a:t>Gradient Descent (phần 1/2)</a:t>
            </a:r>
            <a:r>
              <a:rPr lang="vi-VN" sz="2000" dirty="0">
                <a:latin typeface="Times New Roman" panose="02020603050405020304" pitchFamily="18" charset="0"/>
                <a:ea typeface="Calibri" panose="020F0502020204030204" pitchFamily="34" charset="0"/>
                <a:cs typeface="Times New Roman" panose="02020603050405020304" pitchFamily="18" charset="0"/>
              </a:rPr>
              <a:t>, (12/01/2017), truy cập tại </a:t>
            </a:r>
            <a:r>
              <a:rPr lang="vi-VN" sz="2000"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3"/>
              </a:rPr>
              <a:t>https://machinelearningcoban.com/2017/01/12/gradientdescent/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vi-VN" sz="2000" dirty="0">
                <a:latin typeface="Times New Roman" panose="02020603050405020304" pitchFamily="18" charset="0"/>
                <a:ea typeface="Calibri" panose="020F0502020204030204" pitchFamily="34" charset="0"/>
                <a:cs typeface="Times New Roman" panose="02020603050405020304" pitchFamily="18" charset="0"/>
              </a:rPr>
              <a:t>Machine Learning cơ bản, </a:t>
            </a:r>
            <a:r>
              <a:rPr lang="vi-VN" sz="2000" i="1" dirty="0">
                <a:latin typeface="Times New Roman" panose="02020603050405020304" pitchFamily="18" charset="0"/>
                <a:ea typeface="Calibri" panose="020F0502020204030204" pitchFamily="34" charset="0"/>
                <a:cs typeface="Times New Roman" panose="02020603050405020304" pitchFamily="18" charset="0"/>
              </a:rPr>
              <a:t>Gradient Descent (phần 2/2)</a:t>
            </a:r>
            <a:r>
              <a:rPr lang="vi-VN" sz="2000" dirty="0">
                <a:latin typeface="Times New Roman" panose="02020603050405020304" pitchFamily="18" charset="0"/>
                <a:ea typeface="Calibri" panose="020F0502020204030204" pitchFamily="34" charset="0"/>
                <a:cs typeface="Times New Roman" panose="02020603050405020304" pitchFamily="18" charset="0"/>
              </a:rPr>
              <a:t>, (16/01/2017), truy cập tại </a:t>
            </a:r>
            <a:r>
              <a:rPr lang="vi-VN" sz="2000"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4"/>
              </a:rPr>
              <a:t>https://machinelearningcoban.com/2017/01/16/gradientdescent2/</a:t>
            </a:r>
            <a:r>
              <a:rPr lang="vi-VN" sz="2000" dirty="0">
                <a:latin typeface="Times New Roman" panose="02020603050405020304" pitchFamily="18" charset="0"/>
                <a:ea typeface="Calibri" panose="020F0502020204030204" pitchFamily="34" charset="0"/>
                <a:cs typeface="Times New Roman" panose="02020603050405020304" pitchFamily="18" charset="0"/>
              </a:rPr>
              <a:t> </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r>
              <a:rPr lang="vi-VN" sz="2000" dirty="0" smtClean="0">
                <a:latin typeface="Times New Roman" panose="02020603050405020304" pitchFamily="18" charset="0"/>
                <a:ea typeface="Calibri" panose="020F0502020204030204" pitchFamily="34" charset="0"/>
              </a:rPr>
              <a:t>4.  Nguyễn </a:t>
            </a:r>
            <a:r>
              <a:rPr lang="vi-VN" sz="2000" dirty="0">
                <a:latin typeface="Times New Roman" panose="02020603050405020304" pitchFamily="18" charset="0"/>
                <a:ea typeface="Calibri" panose="020F0502020204030204" pitchFamily="34" charset="0"/>
              </a:rPr>
              <a:t>Thanh Tuấn, </a:t>
            </a:r>
            <a:r>
              <a:rPr lang="vi-VN" sz="2000" i="1" dirty="0">
                <a:latin typeface="Times New Roman" panose="02020603050405020304" pitchFamily="18" charset="0"/>
                <a:ea typeface="Calibri" panose="020F0502020204030204" pitchFamily="34" charset="0"/>
              </a:rPr>
              <a:t>Mô hình neural network</a:t>
            </a:r>
            <a:r>
              <a:rPr lang="vi-VN" sz="2000" dirty="0">
                <a:latin typeface="Times New Roman" panose="02020603050405020304" pitchFamily="18" charset="0"/>
                <a:ea typeface="Calibri" panose="020F0502020204030204" pitchFamily="34" charset="0"/>
              </a:rPr>
              <a:t>, (09/03/2019), </a:t>
            </a:r>
            <a:r>
              <a:rPr lang="vi-VN" sz="2000" dirty="0" smtClean="0">
                <a:latin typeface="Times New Roman" panose="02020603050405020304" pitchFamily="18" charset="0"/>
                <a:ea typeface="Calibri" panose="020F0502020204030204" pitchFamily="34" charset="0"/>
              </a:rPr>
              <a:t> truy </a:t>
            </a:r>
            <a:r>
              <a:rPr lang="vi-VN" sz="2000" dirty="0">
                <a:latin typeface="Times New Roman" panose="02020603050405020304" pitchFamily="18" charset="0"/>
                <a:ea typeface="Calibri" panose="020F0502020204030204" pitchFamily="34" charset="0"/>
              </a:rPr>
              <a:t>cập tại  </a:t>
            </a:r>
            <a:r>
              <a:rPr lang="vi-VN" sz="2000" u="sng" dirty="0">
                <a:solidFill>
                  <a:srgbClr val="0563C1"/>
                </a:solidFill>
                <a:latin typeface="Times New Roman" panose="02020603050405020304" pitchFamily="18" charset="0"/>
                <a:ea typeface="Calibri" panose="020F0502020204030204" pitchFamily="34" charset="0"/>
                <a:cs typeface="Times New Roman" panose="02020603050405020304" pitchFamily="18" charset="0"/>
                <a:hlinkClick r:id="rId5"/>
              </a:rPr>
              <a:t>https://nttuan8.com/bai-3-neural-network/</a:t>
            </a:r>
            <a:endParaRPr lang="en-US" sz="2000" dirty="0"/>
          </a:p>
        </p:txBody>
      </p:sp>
    </p:spTree>
    <p:extLst>
      <p:ext uri="{BB962C8B-B14F-4D97-AF65-F5344CB8AC3E}">
        <p14:creationId xmlns:p14="http://schemas.microsoft.com/office/powerpoint/2010/main" val="1995340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925598" y="3402228"/>
            <a:ext cx="3545217" cy="3070174"/>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rot="-10800000">
            <a:off x="2179984" y="5311138"/>
            <a:ext cx="2474886" cy="214326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7" name="Group 7"/>
          <p:cNvGrpSpPr/>
          <p:nvPr/>
        </p:nvGrpSpPr>
        <p:grpSpPr>
          <a:xfrm rot="-10800000">
            <a:off x="1980125" y="2848423"/>
            <a:ext cx="1278989" cy="110761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rot="-10800000">
            <a:off x="217208" y="5543430"/>
            <a:ext cx="2402412" cy="2080500"/>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4" name="TextBox 2"/>
          <p:cNvSpPr txBox="1"/>
          <p:nvPr/>
        </p:nvSpPr>
        <p:spPr>
          <a:xfrm>
            <a:off x="659532" y="192939"/>
            <a:ext cx="3920174" cy="3744615"/>
          </a:xfrm>
          <a:prstGeom prst="rect">
            <a:avLst/>
          </a:prstGeom>
        </p:spPr>
        <p:txBody>
          <a:bodyPr lIns="0" tIns="0" rIns="0" bIns="0" rtlCol="0" anchor="t">
            <a:spAutoFit/>
          </a:bodyPr>
          <a:lstStyle/>
          <a:p>
            <a:pPr algn="l">
              <a:lnSpc>
                <a:spcPts val="7253"/>
              </a:lnSpc>
              <a:spcBef>
                <a:spcPct val="0"/>
              </a:spcBef>
            </a:pPr>
            <a:r>
              <a:rPr lang="vi-VN" sz="6044" spc="-60" dirty="0" smtClean="0">
                <a:solidFill>
                  <a:schemeClr val="accent6">
                    <a:lumMod val="20000"/>
                    <a:lumOff val="80000"/>
                  </a:schemeClr>
                </a:solidFill>
                <a:latin typeface="Muli Bold"/>
              </a:rPr>
              <a:t>Phần thử nghiệm vận hành hệ thống</a:t>
            </a:r>
            <a:endParaRPr lang="en-US" sz="6044" spc="-60" dirty="0">
              <a:solidFill>
                <a:schemeClr val="accent6">
                  <a:lumMod val="20000"/>
                  <a:lumOff val="80000"/>
                </a:schemeClr>
              </a:solidFill>
              <a:latin typeface="Muli Bold"/>
            </a:endParaRPr>
          </a:p>
        </p:txBody>
      </p:sp>
      <p:pic>
        <p:nvPicPr>
          <p:cNvPr id="11" name="Picture 10"/>
          <p:cNvPicPr>
            <a:picLocks noChangeAspect="1"/>
          </p:cNvPicPr>
          <p:nvPr/>
        </p:nvPicPr>
        <p:blipFill>
          <a:blip r:embed="rId2"/>
          <a:stretch>
            <a:fillRect/>
          </a:stretch>
        </p:blipFill>
        <p:spPr>
          <a:xfrm>
            <a:off x="4579706" y="900436"/>
            <a:ext cx="7948773" cy="4425820"/>
          </a:xfrm>
          <a:prstGeom prst="rect">
            <a:avLst/>
          </a:prstGeom>
        </p:spPr>
      </p:pic>
    </p:spTree>
    <p:extLst>
      <p:ext uri="{BB962C8B-B14F-4D97-AF65-F5344CB8AC3E}">
        <p14:creationId xmlns:p14="http://schemas.microsoft.com/office/powerpoint/2010/main" val="140682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066656" y="2987478"/>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7014624" y="401048"/>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7360329" y="1507634"/>
            <a:ext cx="5412655" cy="468711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7730" r="-7730"/>
              </a:stretch>
            </a:blipFill>
          </p:spPr>
        </p:sp>
      </p:grpSp>
      <p:sp>
        <p:nvSpPr>
          <p:cNvPr id="8" name="Freeform 8"/>
          <p:cNvSpPr/>
          <p:nvPr/>
        </p:nvSpPr>
        <p:spPr>
          <a:xfrm>
            <a:off x="734695" y="2572896"/>
            <a:ext cx="7490044" cy="4505963"/>
          </a:xfrm>
          <a:custGeom>
            <a:avLst/>
            <a:gdLst/>
            <a:ahLst/>
            <a:cxnLst/>
            <a:rect l="l" t="t" r="r" b="b"/>
            <a:pathLst>
              <a:path w="7490044" h="4505963">
                <a:moveTo>
                  <a:pt x="0" y="0"/>
                </a:moveTo>
                <a:lnTo>
                  <a:pt x="7490044" y="0"/>
                </a:lnTo>
                <a:lnTo>
                  <a:pt x="7490044" y="4505962"/>
                </a:lnTo>
                <a:lnTo>
                  <a:pt x="0" y="4505962"/>
                </a:lnTo>
                <a:lnTo>
                  <a:pt x="0" y="0"/>
                </a:lnTo>
                <a:close/>
              </a:path>
            </a:pathLst>
          </a:custGeom>
          <a:blipFill>
            <a:blip r:embed="rId3"/>
            <a:stretch>
              <a:fillRect/>
            </a:stretch>
          </a:blipFill>
        </p:spPr>
      </p:sp>
      <p:grpSp>
        <p:nvGrpSpPr>
          <p:cNvPr id="9" name="Group 9"/>
          <p:cNvGrpSpPr/>
          <p:nvPr/>
        </p:nvGrpSpPr>
        <p:grpSpPr>
          <a:xfrm>
            <a:off x="150415" y="401048"/>
            <a:ext cx="7209914" cy="903385"/>
            <a:chOff x="0" y="0"/>
            <a:chExt cx="2268601" cy="284250"/>
          </a:xfrm>
        </p:grpSpPr>
        <p:sp>
          <p:nvSpPr>
            <p:cNvPr id="10" name="Freeform 10"/>
            <p:cNvSpPr/>
            <p:nvPr/>
          </p:nvSpPr>
          <p:spPr>
            <a:xfrm>
              <a:off x="0" y="0"/>
              <a:ext cx="2268601" cy="284250"/>
            </a:xfrm>
            <a:custGeom>
              <a:avLst/>
              <a:gdLst/>
              <a:ahLst/>
              <a:cxnLst/>
              <a:rect l="l" t="t" r="r" b="b"/>
              <a:pathLst>
                <a:path w="2268601" h="284250">
                  <a:moveTo>
                    <a:pt x="2268601" y="0"/>
                  </a:moveTo>
                  <a:lnTo>
                    <a:pt x="0" y="0"/>
                  </a:lnTo>
                  <a:lnTo>
                    <a:pt x="101600" y="142125"/>
                  </a:lnTo>
                  <a:lnTo>
                    <a:pt x="0" y="284250"/>
                  </a:lnTo>
                  <a:lnTo>
                    <a:pt x="2268601" y="284250"/>
                  </a:lnTo>
                  <a:lnTo>
                    <a:pt x="2167001" y="142125"/>
                  </a:lnTo>
                  <a:lnTo>
                    <a:pt x="2268601" y="0"/>
                  </a:lnTo>
                  <a:close/>
                </a:path>
              </a:pathLst>
            </a:custGeom>
            <a:solidFill>
              <a:srgbClr val="00A181"/>
            </a:solidFill>
          </p:spPr>
        </p:sp>
        <p:sp>
          <p:nvSpPr>
            <p:cNvPr id="11" name="TextBox 11"/>
            <p:cNvSpPr txBox="1"/>
            <p:nvPr/>
          </p:nvSpPr>
          <p:spPr>
            <a:xfrm>
              <a:off x="88900" y="-19050"/>
              <a:ext cx="2090801" cy="303300"/>
            </a:xfrm>
            <a:prstGeom prst="rect">
              <a:avLst/>
            </a:prstGeom>
          </p:spPr>
          <p:txBody>
            <a:bodyPr lIns="36124" tIns="36124" rIns="36124" bIns="36124" rtlCol="0" anchor="ctr"/>
            <a:lstStyle/>
            <a:p>
              <a:pPr algn="ctr">
                <a:lnSpc>
                  <a:spcPts val="1493"/>
                </a:lnSpc>
              </a:pPr>
              <a:endParaRPr/>
            </a:p>
          </p:txBody>
        </p:sp>
      </p:grpSp>
      <p:sp>
        <p:nvSpPr>
          <p:cNvPr id="12" name="TextBox 12"/>
          <p:cNvSpPr txBox="1"/>
          <p:nvPr/>
        </p:nvSpPr>
        <p:spPr>
          <a:xfrm>
            <a:off x="441285" y="496950"/>
            <a:ext cx="6439665" cy="711582"/>
          </a:xfrm>
          <a:prstGeom prst="rect">
            <a:avLst/>
          </a:prstGeom>
        </p:spPr>
        <p:txBody>
          <a:bodyPr lIns="0" tIns="0" rIns="0" bIns="0" rtlCol="0" anchor="t">
            <a:spAutoFit/>
          </a:bodyPr>
          <a:lstStyle/>
          <a:p>
            <a:pPr algn="l">
              <a:lnSpc>
                <a:spcPts val="5644"/>
              </a:lnSpc>
              <a:spcBef>
                <a:spcPct val="0"/>
              </a:spcBef>
            </a:pPr>
            <a:r>
              <a:rPr lang="en-US" sz="4703" spc="-47" dirty="0" err="1">
                <a:solidFill>
                  <a:srgbClr val="000000"/>
                </a:solidFill>
                <a:latin typeface="Muli"/>
              </a:rPr>
              <a:t>Tổng</a:t>
            </a:r>
            <a:r>
              <a:rPr lang="en-US" sz="4703" spc="-47" dirty="0">
                <a:solidFill>
                  <a:srgbClr val="000000"/>
                </a:solidFill>
                <a:latin typeface="Muli"/>
              </a:rPr>
              <a:t> </a:t>
            </a:r>
            <a:r>
              <a:rPr lang="en-US" sz="4703" spc="-47" dirty="0" err="1">
                <a:solidFill>
                  <a:srgbClr val="000000"/>
                </a:solidFill>
                <a:latin typeface="Muli"/>
              </a:rPr>
              <a:t>quan</a:t>
            </a:r>
            <a:r>
              <a:rPr lang="en-US" sz="4703" spc="-47" dirty="0">
                <a:solidFill>
                  <a:srgbClr val="000000"/>
                </a:solidFill>
                <a:latin typeface="Muli"/>
              </a:rPr>
              <a:t> </a:t>
            </a:r>
            <a:r>
              <a:rPr lang="en-US" sz="4703" spc="-47" dirty="0" err="1">
                <a:solidFill>
                  <a:srgbClr val="000000"/>
                </a:solidFill>
                <a:latin typeface="Muli"/>
              </a:rPr>
              <a:t>về</a:t>
            </a:r>
            <a:r>
              <a:rPr lang="en-US" sz="4703" spc="-47" dirty="0">
                <a:solidFill>
                  <a:srgbClr val="000000"/>
                </a:solidFill>
                <a:latin typeface="Muli"/>
              </a:rPr>
              <a:t> </a:t>
            </a:r>
            <a:r>
              <a:rPr lang="en-US" sz="4703" spc="-47" dirty="0" err="1">
                <a:solidFill>
                  <a:srgbClr val="000000"/>
                </a:solidFill>
                <a:latin typeface="Muli"/>
              </a:rPr>
              <a:t>hệ</a:t>
            </a:r>
            <a:r>
              <a:rPr lang="en-US" sz="4703" spc="-47" dirty="0">
                <a:solidFill>
                  <a:srgbClr val="000000"/>
                </a:solidFill>
                <a:latin typeface="Muli"/>
              </a:rPr>
              <a:t> </a:t>
            </a:r>
            <a:r>
              <a:rPr lang="en-US" sz="4703" spc="-47" dirty="0" err="1">
                <a:solidFill>
                  <a:srgbClr val="000000"/>
                </a:solidFill>
                <a:latin typeface="Muli"/>
              </a:rPr>
              <a:t>thống</a:t>
            </a:r>
            <a:endParaRPr lang="en-US" sz="4703" spc="-47" dirty="0">
              <a:solidFill>
                <a:srgbClr val="000000"/>
              </a:solidFill>
              <a:latin typeface="Muli"/>
            </a:endParaRPr>
          </a:p>
        </p:txBody>
      </p:sp>
      <p:sp>
        <p:nvSpPr>
          <p:cNvPr id="13" name="TextBox 13"/>
          <p:cNvSpPr txBox="1"/>
          <p:nvPr/>
        </p:nvSpPr>
        <p:spPr>
          <a:xfrm>
            <a:off x="443837" y="1471348"/>
            <a:ext cx="6276415" cy="679673"/>
          </a:xfrm>
          <a:prstGeom prst="rect">
            <a:avLst/>
          </a:prstGeom>
        </p:spPr>
        <p:txBody>
          <a:bodyPr wrap="square" lIns="0" tIns="0" rIns="0" bIns="0" rtlCol="0" anchor="t">
            <a:spAutoFit/>
          </a:bodyPr>
          <a:lstStyle/>
          <a:p>
            <a:pPr algn="ctr">
              <a:lnSpc>
                <a:spcPts val="5273"/>
              </a:lnSpc>
              <a:spcBef>
                <a:spcPct val="0"/>
              </a:spcBef>
            </a:pPr>
            <a:r>
              <a:rPr lang="en-US" sz="3766" dirty="0" err="1">
                <a:solidFill>
                  <a:srgbClr val="000000"/>
                </a:solidFill>
                <a:latin typeface="Muli Bold"/>
              </a:rPr>
              <a:t>Sơ</a:t>
            </a:r>
            <a:r>
              <a:rPr lang="en-US" sz="3766" dirty="0">
                <a:solidFill>
                  <a:srgbClr val="000000"/>
                </a:solidFill>
                <a:latin typeface="Muli Bold"/>
              </a:rPr>
              <a:t> </a:t>
            </a:r>
            <a:r>
              <a:rPr lang="en-US" sz="3766" dirty="0" err="1">
                <a:solidFill>
                  <a:srgbClr val="000000"/>
                </a:solidFill>
                <a:latin typeface="Muli Bold"/>
              </a:rPr>
              <a:t>đồ</a:t>
            </a:r>
            <a:r>
              <a:rPr lang="en-US" sz="3766" dirty="0">
                <a:solidFill>
                  <a:srgbClr val="000000"/>
                </a:solidFill>
                <a:latin typeface="Muli Bold"/>
              </a:rPr>
              <a:t> </a:t>
            </a:r>
            <a:r>
              <a:rPr lang="en-US" sz="3766" dirty="0" err="1">
                <a:solidFill>
                  <a:srgbClr val="000000"/>
                </a:solidFill>
                <a:latin typeface="Muli Bold"/>
              </a:rPr>
              <a:t>khối</a:t>
            </a:r>
            <a:r>
              <a:rPr lang="en-US" sz="3766" dirty="0">
                <a:solidFill>
                  <a:srgbClr val="000000"/>
                </a:solidFill>
                <a:latin typeface="Muli Bold"/>
              </a:rPr>
              <a:t> </a:t>
            </a:r>
            <a:r>
              <a:rPr lang="en-US" sz="3766" dirty="0" err="1">
                <a:solidFill>
                  <a:srgbClr val="000000"/>
                </a:solidFill>
                <a:latin typeface="Muli Bold"/>
              </a:rPr>
              <a:t>của</a:t>
            </a:r>
            <a:r>
              <a:rPr lang="en-US" sz="3766" dirty="0">
                <a:solidFill>
                  <a:srgbClr val="000000"/>
                </a:solidFill>
                <a:latin typeface="Muli Bold"/>
              </a:rPr>
              <a:t> </a:t>
            </a:r>
            <a:r>
              <a:rPr lang="en-US" sz="3766" dirty="0" err="1">
                <a:solidFill>
                  <a:srgbClr val="000000"/>
                </a:solidFill>
                <a:latin typeface="Muli Bold"/>
              </a:rPr>
              <a:t>hệ</a:t>
            </a:r>
            <a:r>
              <a:rPr lang="en-US" sz="3766" dirty="0">
                <a:solidFill>
                  <a:srgbClr val="000000"/>
                </a:solidFill>
                <a:latin typeface="Muli Bold"/>
              </a:rPr>
              <a:t> </a:t>
            </a:r>
            <a:r>
              <a:rPr lang="en-US" sz="3766" dirty="0" err="1">
                <a:solidFill>
                  <a:srgbClr val="000000"/>
                </a:solidFill>
                <a:latin typeface="Muli Bold"/>
              </a:rPr>
              <a:t>thống</a:t>
            </a:r>
            <a:endParaRPr lang="en-US" sz="3766" dirty="0">
              <a:solidFill>
                <a:srgbClr val="000000"/>
              </a:solidFill>
              <a:latin typeface="Muli Bo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anim calcmode="lin" valueType="num">
                                      <p:cBhvr>
                                        <p:cTn id="23" dur="500" fill="hold"/>
                                        <p:tgtEl>
                                          <p:spTgt spid="8"/>
                                        </p:tgtEl>
                                        <p:attrNameLst>
                                          <p:attrName>ppt_x</p:attrName>
                                        </p:attrNameLst>
                                      </p:cBhvr>
                                      <p:tavLst>
                                        <p:tav tm="0">
                                          <p:val>
                                            <p:strVal val="#ppt_x"/>
                                          </p:val>
                                        </p:tav>
                                        <p:tav tm="100000">
                                          <p:val>
                                            <p:strVal val="#ppt_x"/>
                                          </p:val>
                                        </p:tav>
                                      </p:tavLst>
                                    </p:anim>
                                    <p:anim calcmode="lin" valueType="num">
                                      <p:cBhvr>
                                        <p:cTn id="24" dur="5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anim calcmode="lin" valueType="num">
                                      <p:cBhvr>
                                        <p:cTn id="28" dur="500" fill="hold"/>
                                        <p:tgtEl>
                                          <p:spTgt spid="9"/>
                                        </p:tgtEl>
                                        <p:attrNameLst>
                                          <p:attrName>ppt_x</p:attrName>
                                        </p:attrNameLst>
                                      </p:cBhvr>
                                      <p:tavLst>
                                        <p:tav tm="0">
                                          <p:val>
                                            <p:strVal val="#ppt_x"/>
                                          </p:val>
                                        </p:tav>
                                        <p:tav tm="100000">
                                          <p:val>
                                            <p:strVal val="#ppt_x"/>
                                          </p:val>
                                        </p:tav>
                                      </p:tavLst>
                                    </p:anim>
                                    <p:anim calcmode="lin" valueType="num">
                                      <p:cBhvr>
                                        <p:cTn id="29" dur="5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anim calcmode="lin" valueType="num">
                                      <p:cBhvr>
                                        <p:cTn id="33" dur="500" fill="hold"/>
                                        <p:tgtEl>
                                          <p:spTgt spid="12"/>
                                        </p:tgtEl>
                                        <p:attrNameLst>
                                          <p:attrName>ppt_x</p:attrName>
                                        </p:attrNameLst>
                                      </p:cBhvr>
                                      <p:tavLst>
                                        <p:tav tm="0">
                                          <p:val>
                                            <p:strVal val="#ppt_x"/>
                                          </p:val>
                                        </p:tav>
                                        <p:tav tm="100000">
                                          <p:val>
                                            <p:strVal val="#ppt_x"/>
                                          </p:val>
                                        </p:tav>
                                      </p:tavLst>
                                    </p:anim>
                                    <p:anim calcmode="lin" valueType="num">
                                      <p:cBhvr>
                                        <p:cTn id="34" dur="500" fill="hold"/>
                                        <p:tgtEl>
                                          <p:spTgt spid="1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2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strVal val="#ppt_x"/>
                                          </p:val>
                                        </p:tav>
                                        <p:tav tm="100000">
                                          <p:val>
                                            <p:strVal val="#ppt_x"/>
                                          </p:val>
                                        </p:tav>
                                      </p:tavLst>
                                    </p:anim>
                                    <p:anim calcmode="lin" valueType="num">
                                      <p:cBhvr>
                                        <p:cTn id="3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177219" y="2987478"/>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7125187" y="401048"/>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7470892" y="1507634"/>
            <a:ext cx="5412655" cy="468711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26635" r="-26635"/>
              </a:stretch>
            </a:blipFill>
          </p:spPr>
        </p:sp>
      </p:grpSp>
      <p:grpSp>
        <p:nvGrpSpPr>
          <p:cNvPr id="8" name="Group 8"/>
          <p:cNvGrpSpPr/>
          <p:nvPr/>
        </p:nvGrpSpPr>
        <p:grpSpPr>
          <a:xfrm>
            <a:off x="-2530580" y="4322129"/>
            <a:ext cx="4539324" cy="3931076"/>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a:off x="1191915" y="4980972"/>
            <a:ext cx="2157888" cy="1868741"/>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949539"/>
            </a:solidFill>
          </p:spPr>
        </p:sp>
      </p:grpSp>
      <p:grpSp>
        <p:nvGrpSpPr>
          <p:cNvPr id="12" name="Group 12"/>
          <p:cNvGrpSpPr/>
          <p:nvPr/>
        </p:nvGrpSpPr>
        <p:grpSpPr>
          <a:xfrm>
            <a:off x="2885658" y="6369245"/>
            <a:ext cx="1522929" cy="1318863"/>
            <a:chOff x="0" y="0"/>
            <a:chExt cx="3619627" cy="3134614"/>
          </a:xfrm>
        </p:grpSpPr>
        <p:sp>
          <p:nvSpPr>
            <p:cNvPr id="13" name="Freeform 1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4" name="TextBox 14"/>
          <p:cNvSpPr txBox="1"/>
          <p:nvPr/>
        </p:nvSpPr>
        <p:spPr>
          <a:xfrm>
            <a:off x="238005" y="1537958"/>
            <a:ext cx="5528864" cy="705242"/>
          </a:xfrm>
          <a:prstGeom prst="rect">
            <a:avLst/>
          </a:prstGeom>
        </p:spPr>
        <p:txBody>
          <a:bodyPr lIns="0" tIns="0" rIns="0" bIns="0" rtlCol="0" anchor="t">
            <a:spAutoFit/>
          </a:bodyPr>
          <a:lstStyle/>
          <a:p>
            <a:pPr algn="ctr">
              <a:lnSpc>
                <a:spcPts val="5807"/>
              </a:lnSpc>
            </a:pPr>
            <a:r>
              <a:rPr lang="en-US" sz="4148">
                <a:solidFill>
                  <a:srgbClr val="FFFFFF"/>
                </a:solidFill>
                <a:latin typeface="Noto Sans"/>
              </a:rPr>
              <a:t>Thành phần computer</a:t>
            </a:r>
          </a:p>
        </p:txBody>
      </p:sp>
      <p:grpSp>
        <p:nvGrpSpPr>
          <p:cNvPr id="15" name="Group 15"/>
          <p:cNvGrpSpPr/>
          <p:nvPr/>
        </p:nvGrpSpPr>
        <p:grpSpPr>
          <a:xfrm>
            <a:off x="238005" y="384744"/>
            <a:ext cx="10415180" cy="1757823"/>
            <a:chOff x="0" y="0"/>
            <a:chExt cx="13886906" cy="2343764"/>
          </a:xfrm>
        </p:grpSpPr>
        <p:sp>
          <p:nvSpPr>
            <p:cNvPr id="16" name="TextBox 16"/>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7" name="TextBox 17"/>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238005" y="2410629"/>
            <a:ext cx="6502400" cy="3816558"/>
          </a:xfrm>
          <a:prstGeom prst="rect">
            <a:avLst/>
          </a:prstGeom>
        </p:spPr>
        <p:txBody>
          <a:bodyPr lIns="0" tIns="0" rIns="0" bIns="0" rtlCol="0" anchor="t">
            <a:spAutoFit/>
          </a:bodyPr>
          <a:lstStyle/>
          <a:p>
            <a:pPr algn="just">
              <a:lnSpc>
                <a:spcPts val="2972"/>
              </a:lnSpc>
            </a:pPr>
            <a:r>
              <a:rPr lang="en-US" sz="2123" dirty="0">
                <a:solidFill>
                  <a:srgbClr val="FFFFFF"/>
                </a:solidFill>
                <a:latin typeface="DejaVu Serif Bold"/>
              </a:rPr>
              <a:t>Computer </a:t>
            </a:r>
            <a:r>
              <a:rPr lang="en-US" sz="2123" dirty="0" err="1">
                <a:solidFill>
                  <a:srgbClr val="FFFFFF"/>
                </a:solidFill>
                <a:latin typeface="DejaVu Serif Bold"/>
              </a:rPr>
              <a:t>chứa</a:t>
            </a:r>
            <a:r>
              <a:rPr lang="en-US" sz="2123" dirty="0">
                <a:solidFill>
                  <a:srgbClr val="FFFFFF"/>
                </a:solidFill>
                <a:latin typeface="DejaVu Serif Bold"/>
              </a:rPr>
              <a:t> </a:t>
            </a:r>
            <a:r>
              <a:rPr lang="en-US" sz="2123" dirty="0" err="1">
                <a:solidFill>
                  <a:srgbClr val="FFFFFF"/>
                </a:solidFill>
                <a:latin typeface="DejaVu Serif Bold"/>
              </a:rPr>
              <a:t>chường</a:t>
            </a:r>
            <a:r>
              <a:rPr lang="en-US" sz="2123" dirty="0">
                <a:solidFill>
                  <a:srgbClr val="FFFFFF"/>
                </a:solidFill>
                <a:latin typeface="DejaVu Serif Bold"/>
              </a:rPr>
              <a:t> </a:t>
            </a:r>
            <a:r>
              <a:rPr lang="en-US" sz="2123" dirty="0" err="1">
                <a:solidFill>
                  <a:srgbClr val="FFFFFF"/>
                </a:solidFill>
                <a:latin typeface="DejaVu Serif Bold"/>
              </a:rPr>
              <a:t>trình</a:t>
            </a:r>
            <a:r>
              <a:rPr lang="en-US" sz="2123" dirty="0">
                <a:solidFill>
                  <a:srgbClr val="FFFFFF"/>
                </a:solidFill>
                <a:latin typeface="DejaVu Serif Bold"/>
              </a:rPr>
              <a:t> python, </a:t>
            </a:r>
            <a:r>
              <a:rPr lang="en-US" sz="2123" dirty="0" err="1">
                <a:solidFill>
                  <a:srgbClr val="FFFFFF"/>
                </a:solidFill>
                <a:latin typeface="DejaVu Serif Bold"/>
              </a:rPr>
              <a:t>thực</a:t>
            </a:r>
            <a:r>
              <a:rPr lang="en-US" sz="2123" dirty="0">
                <a:solidFill>
                  <a:srgbClr val="FFFFFF"/>
                </a:solidFill>
                <a:latin typeface="DejaVu Serif Bold"/>
              </a:rPr>
              <a:t> </a:t>
            </a:r>
            <a:r>
              <a:rPr lang="en-US" sz="2123" dirty="0" err="1">
                <a:solidFill>
                  <a:srgbClr val="FFFFFF"/>
                </a:solidFill>
                <a:latin typeface="DejaVu Serif Bold"/>
              </a:rPr>
              <a:t>hiện</a:t>
            </a:r>
            <a:r>
              <a:rPr lang="en-US" sz="2123" dirty="0">
                <a:solidFill>
                  <a:srgbClr val="FFFFFF"/>
                </a:solidFill>
                <a:latin typeface="DejaVu Serif Bold"/>
              </a:rPr>
              <a:t> </a:t>
            </a:r>
            <a:r>
              <a:rPr lang="en-US" sz="2123" dirty="0" err="1">
                <a:solidFill>
                  <a:srgbClr val="FFFFFF"/>
                </a:solidFill>
                <a:latin typeface="DejaVu Serif Bold"/>
              </a:rPr>
              <a:t>các</a:t>
            </a:r>
            <a:r>
              <a:rPr lang="en-US" sz="2123" dirty="0">
                <a:solidFill>
                  <a:srgbClr val="FFFFFF"/>
                </a:solidFill>
                <a:latin typeface="DejaVu Serif Bold"/>
              </a:rPr>
              <a:t> </a:t>
            </a:r>
            <a:r>
              <a:rPr lang="en-US" sz="2123" dirty="0" err="1">
                <a:solidFill>
                  <a:srgbClr val="FFFFFF"/>
                </a:solidFill>
                <a:latin typeface="DejaVu Serif Bold"/>
              </a:rPr>
              <a:t>chức</a:t>
            </a:r>
            <a:r>
              <a:rPr lang="en-US" sz="2123" dirty="0">
                <a:solidFill>
                  <a:srgbClr val="FFFFFF"/>
                </a:solidFill>
                <a:latin typeface="DejaVu Serif Bold"/>
              </a:rPr>
              <a:t> </a:t>
            </a:r>
            <a:r>
              <a:rPr lang="en-US" sz="2123" dirty="0" err="1">
                <a:solidFill>
                  <a:srgbClr val="FFFFFF"/>
                </a:solidFill>
                <a:latin typeface="DejaVu Serif Bold"/>
              </a:rPr>
              <a:t>năng</a:t>
            </a:r>
            <a:r>
              <a:rPr lang="en-US" sz="2123" dirty="0">
                <a:solidFill>
                  <a:srgbClr val="FFFFFF"/>
                </a:solidFill>
                <a:latin typeface="DejaVu Serif Bold"/>
              </a:rPr>
              <a:t>:</a:t>
            </a:r>
          </a:p>
          <a:p>
            <a:pPr marL="458435" lvl="1" indent="-229217" algn="just">
              <a:lnSpc>
                <a:spcPts val="2972"/>
              </a:lnSpc>
              <a:buFont typeface="Arial"/>
              <a:buChar char="•"/>
            </a:pPr>
            <a:r>
              <a:rPr lang="en-US" sz="2123" dirty="0" err="1">
                <a:solidFill>
                  <a:srgbClr val="FFFFFF"/>
                </a:solidFill>
                <a:latin typeface="DejaVu Serif Bold"/>
              </a:rPr>
              <a:t>Tạo</a:t>
            </a:r>
            <a:r>
              <a:rPr lang="en-US" sz="2123" dirty="0">
                <a:solidFill>
                  <a:srgbClr val="FFFFFF"/>
                </a:solidFill>
                <a:latin typeface="DejaVu Serif Bold"/>
              </a:rPr>
              <a:t> </a:t>
            </a:r>
            <a:r>
              <a:rPr lang="en-US" sz="2123" dirty="0" err="1">
                <a:solidFill>
                  <a:srgbClr val="FFFFFF"/>
                </a:solidFill>
                <a:latin typeface="DejaVu Serif Bold"/>
              </a:rPr>
              <a:t>lập</a:t>
            </a:r>
            <a:r>
              <a:rPr lang="en-US" sz="2123" dirty="0">
                <a:solidFill>
                  <a:srgbClr val="FFFFFF"/>
                </a:solidFill>
                <a:latin typeface="DejaVu Serif Bold"/>
              </a:rPr>
              <a:t> </a:t>
            </a:r>
            <a:r>
              <a:rPr lang="en-US" sz="2123" dirty="0" err="1">
                <a:solidFill>
                  <a:srgbClr val="FFFFFF"/>
                </a:solidFill>
                <a:latin typeface="DejaVu Serif Bold"/>
              </a:rPr>
              <a:t>môi</a:t>
            </a:r>
            <a:r>
              <a:rPr lang="en-US" sz="2123" dirty="0">
                <a:solidFill>
                  <a:srgbClr val="FFFFFF"/>
                </a:solidFill>
                <a:latin typeface="DejaVu Serif Bold"/>
              </a:rPr>
              <a:t> </a:t>
            </a:r>
            <a:r>
              <a:rPr lang="en-US" sz="2123" dirty="0" err="1">
                <a:solidFill>
                  <a:srgbClr val="FFFFFF"/>
                </a:solidFill>
                <a:latin typeface="DejaVu Serif Bold"/>
              </a:rPr>
              <a:t>trường</a:t>
            </a:r>
            <a:r>
              <a:rPr lang="en-US" sz="2123" dirty="0">
                <a:solidFill>
                  <a:srgbClr val="FFFFFF"/>
                </a:solidFill>
                <a:latin typeface="DejaVu Serif Bold"/>
              </a:rPr>
              <a:t> </a:t>
            </a:r>
            <a:r>
              <a:rPr lang="en-US" sz="2123" dirty="0" err="1">
                <a:solidFill>
                  <a:srgbClr val="FFFFFF"/>
                </a:solidFill>
                <a:latin typeface="DejaVu Serif Bold"/>
              </a:rPr>
              <a:t>giao</a:t>
            </a:r>
            <a:r>
              <a:rPr lang="en-US" sz="2123" dirty="0">
                <a:solidFill>
                  <a:srgbClr val="FFFFFF"/>
                </a:solidFill>
                <a:latin typeface="DejaVu Serif Bold"/>
              </a:rPr>
              <a:t> </a:t>
            </a:r>
            <a:r>
              <a:rPr lang="en-US" sz="2123" dirty="0" err="1">
                <a:solidFill>
                  <a:srgbClr val="FFFFFF"/>
                </a:solidFill>
                <a:latin typeface="DejaVu Serif Bold"/>
              </a:rPr>
              <a:t>diện</a:t>
            </a:r>
            <a:r>
              <a:rPr lang="en-US" sz="2123" dirty="0">
                <a:solidFill>
                  <a:srgbClr val="FFFFFF"/>
                </a:solidFill>
                <a:latin typeface="DejaVu Serif Bold"/>
              </a:rPr>
              <a:t> </a:t>
            </a:r>
            <a:r>
              <a:rPr lang="en-US" sz="2123" dirty="0" err="1">
                <a:solidFill>
                  <a:srgbClr val="FFFFFF"/>
                </a:solidFill>
                <a:latin typeface="DejaVu Serif Bold"/>
              </a:rPr>
              <a:t>người</a:t>
            </a:r>
            <a:r>
              <a:rPr lang="en-US" sz="2123" dirty="0">
                <a:solidFill>
                  <a:srgbClr val="FFFFFF"/>
                </a:solidFill>
                <a:latin typeface="DejaVu Serif Bold"/>
              </a:rPr>
              <a:t> </a:t>
            </a:r>
            <a:r>
              <a:rPr lang="en-US" sz="2123" dirty="0" err="1">
                <a:solidFill>
                  <a:srgbClr val="FFFFFF"/>
                </a:solidFill>
                <a:latin typeface="DejaVu Serif Bold"/>
              </a:rPr>
              <a:t>dùng</a:t>
            </a:r>
            <a:r>
              <a:rPr lang="en-US" sz="2123" dirty="0">
                <a:solidFill>
                  <a:srgbClr val="FFFFFF"/>
                </a:solidFill>
                <a:latin typeface="DejaVu Serif Bold"/>
              </a:rPr>
              <a:t>.</a:t>
            </a:r>
          </a:p>
          <a:p>
            <a:pPr marL="458435" lvl="1" indent="-229217" algn="just">
              <a:lnSpc>
                <a:spcPts val="2972"/>
              </a:lnSpc>
              <a:buFont typeface="Arial"/>
              <a:buChar char="•"/>
            </a:pPr>
            <a:r>
              <a:rPr lang="en-US" sz="2123" dirty="0" err="1">
                <a:solidFill>
                  <a:srgbClr val="FFFFFF"/>
                </a:solidFill>
                <a:latin typeface="DejaVu Serif Bold"/>
              </a:rPr>
              <a:t>Xữ</a:t>
            </a:r>
            <a:r>
              <a:rPr lang="en-US" sz="2123" dirty="0">
                <a:solidFill>
                  <a:srgbClr val="FFFFFF"/>
                </a:solidFill>
                <a:latin typeface="DejaVu Serif Bold"/>
              </a:rPr>
              <a:t> </a:t>
            </a:r>
            <a:r>
              <a:rPr lang="en-US" sz="2123" dirty="0" err="1">
                <a:solidFill>
                  <a:srgbClr val="FFFFFF"/>
                </a:solidFill>
                <a:latin typeface="DejaVu Serif Bold"/>
              </a:rPr>
              <a:t>lý</a:t>
            </a:r>
            <a:r>
              <a:rPr lang="en-US" sz="2123" dirty="0">
                <a:solidFill>
                  <a:srgbClr val="FFFFFF"/>
                </a:solidFill>
                <a:latin typeface="DejaVu Serif Bold"/>
              </a:rPr>
              <a:t> </a:t>
            </a:r>
            <a:r>
              <a:rPr lang="en-US" sz="2123" dirty="0" err="1">
                <a:solidFill>
                  <a:srgbClr val="FFFFFF"/>
                </a:solidFill>
                <a:latin typeface="DejaVu Serif Bold"/>
              </a:rPr>
              <a:t>các</a:t>
            </a:r>
            <a:r>
              <a:rPr lang="en-US" sz="2123" dirty="0">
                <a:solidFill>
                  <a:srgbClr val="FFFFFF"/>
                </a:solidFill>
                <a:latin typeface="DejaVu Serif Bold"/>
              </a:rPr>
              <a:t> </a:t>
            </a:r>
            <a:r>
              <a:rPr lang="en-US" sz="2123" dirty="0" err="1">
                <a:solidFill>
                  <a:srgbClr val="FFFFFF"/>
                </a:solidFill>
                <a:latin typeface="DejaVu Serif Bold"/>
              </a:rPr>
              <a:t>sự</a:t>
            </a:r>
            <a:r>
              <a:rPr lang="en-US" sz="2123" dirty="0">
                <a:solidFill>
                  <a:srgbClr val="FFFFFF"/>
                </a:solidFill>
                <a:latin typeface="DejaVu Serif Bold"/>
              </a:rPr>
              <a:t> </a:t>
            </a:r>
            <a:r>
              <a:rPr lang="en-US" sz="2123" dirty="0" err="1">
                <a:solidFill>
                  <a:srgbClr val="FFFFFF"/>
                </a:solidFill>
                <a:latin typeface="DejaVu Serif Bold"/>
              </a:rPr>
              <a:t>kiện</a:t>
            </a:r>
            <a:r>
              <a:rPr lang="en-US" sz="2123" dirty="0">
                <a:solidFill>
                  <a:srgbClr val="FFFFFF"/>
                </a:solidFill>
                <a:latin typeface="DejaVu Serif Bold"/>
              </a:rPr>
              <a:t> </a:t>
            </a:r>
            <a:r>
              <a:rPr lang="en-US" sz="2123" dirty="0" err="1">
                <a:solidFill>
                  <a:srgbClr val="FFFFFF"/>
                </a:solidFill>
                <a:latin typeface="DejaVu Serif Bold"/>
              </a:rPr>
              <a:t>của</a:t>
            </a:r>
            <a:r>
              <a:rPr lang="en-US" sz="2123" dirty="0">
                <a:solidFill>
                  <a:srgbClr val="FFFFFF"/>
                </a:solidFill>
                <a:latin typeface="DejaVu Serif Bold"/>
              </a:rPr>
              <a:t> </a:t>
            </a:r>
            <a:r>
              <a:rPr lang="en-US" sz="2123" dirty="0" err="1">
                <a:solidFill>
                  <a:srgbClr val="FFFFFF"/>
                </a:solidFill>
                <a:latin typeface="DejaVu Serif Bold"/>
              </a:rPr>
              <a:t>hệ</a:t>
            </a:r>
            <a:r>
              <a:rPr lang="en-US" sz="2123" dirty="0">
                <a:solidFill>
                  <a:srgbClr val="FFFFFF"/>
                </a:solidFill>
                <a:latin typeface="DejaVu Serif Bold"/>
              </a:rPr>
              <a:t> </a:t>
            </a:r>
            <a:r>
              <a:rPr lang="en-US" sz="2123" dirty="0" err="1">
                <a:solidFill>
                  <a:srgbClr val="FFFFFF"/>
                </a:solidFill>
                <a:latin typeface="DejaVu Serif Bold"/>
              </a:rPr>
              <a:t>thống</a:t>
            </a:r>
            <a:r>
              <a:rPr lang="en-US" sz="2123" dirty="0">
                <a:solidFill>
                  <a:srgbClr val="FFFFFF"/>
                </a:solidFill>
                <a:latin typeface="DejaVu Serif Bold"/>
              </a:rPr>
              <a:t> </a:t>
            </a:r>
            <a:r>
              <a:rPr lang="en-US" sz="2123" dirty="0" err="1">
                <a:solidFill>
                  <a:srgbClr val="FFFFFF"/>
                </a:solidFill>
                <a:latin typeface="DejaVu Serif Bold"/>
              </a:rPr>
              <a:t>hoặc</a:t>
            </a:r>
            <a:r>
              <a:rPr lang="en-US" sz="2123" dirty="0">
                <a:solidFill>
                  <a:srgbClr val="FFFFFF"/>
                </a:solidFill>
                <a:latin typeface="DejaVu Serif Bold"/>
              </a:rPr>
              <a:t> do </a:t>
            </a:r>
            <a:r>
              <a:rPr lang="en-US" sz="2123" dirty="0" err="1">
                <a:solidFill>
                  <a:srgbClr val="FFFFFF"/>
                </a:solidFill>
                <a:latin typeface="DejaVu Serif Bold"/>
              </a:rPr>
              <a:t>người</a:t>
            </a:r>
            <a:r>
              <a:rPr lang="en-US" sz="2123" dirty="0">
                <a:solidFill>
                  <a:srgbClr val="FFFFFF"/>
                </a:solidFill>
                <a:latin typeface="DejaVu Serif Bold"/>
              </a:rPr>
              <a:t> </a:t>
            </a:r>
            <a:r>
              <a:rPr lang="en-US" sz="2123" dirty="0" err="1">
                <a:solidFill>
                  <a:srgbClr val="FFFFFF"/>
                </a:solidFill>
                <a:latin typeface="DejaVu Serif Bold"/>
              </a:rPr>
              <a:t>dùng</a:t>
            </a:r>
            <a:r>
              <a:rPr lang="en-US" sz="2123" dirty="0">
                <a:solidFill>
                  <a:srgbClr val="FFFFFF"/>
                </a:solidFill>
                <a:latin typeface="DejaVu Serif Bold"/>
              </a:rPr>
              <a:t>.</a:t>
            </a:r>
          </a:p>
          <a:p>
            <a:pPr marL="458435" lvl="1" indent="-229217" algn="just">
              <a:lnSpc>
                <a:spcPts val="2972"/>
              </a:lnSpc>
              <a:buFont typeface="Arial"/>
              <a:buChar char="•"/>
            </a:pPr>
            <a:r>
              <a:rPr lang="en-US" sz="2123" dirty="0" err="1" smtClean="0">
                <a:solidFill>
                  <a:srgbClr val="FFFFFF"/>
                </a:solidFill>
                <a:latin typeface="DejaVu Serif Bold"/>
              </a:rPr>
              <a:t>Chứa</a:t>
            </a:r>
            <a:r>
              <a:rPr lang="en-US" sz="2123" dirty="0" smtClean="0">
                <a:solidFill>
                  <a:srgbClr val="FFFFFF"/>
                </a:solidFill>
                <a:latin typeface="DejaVu Serif Bold"/>
              </a:rPr>
              <a:t> </a:t>
            </a:r>
            <a:r>
              <a:rPr lang="en-US" sz="2123" dirty="0" err="1">
                <a:solidFill>
                  <a:srgbClr val="FFFFFF"/>
                </a:solidFill>
                <a:latin typeface="DejaVu Serif Bold"/>
              </a:rPr>
              <a:t>mô</a:t>
            </a:r>
            <a:r>
              <a:rPr lang="en-US" sz="2123" dirty="0">
                <a:solidFill>
                  <a:srgbClr val="FFFFFF"/>
                </a:solidFill>
                <a:latin typeface="DejaVu Serif Bold"/>
              </a:rPr>
              <a:t> </a:t>
            </a:r>
            <a:r>
              <a:rPr lang="en-US" sz="2123" dirty="0" err="1">
                <a:solidFill>
                  <a:srgbClr val="FFFFFF"/>
                </a:solidFill>
                <a:latin typeface="DejaVu Serif Bold"/>
              </a:rPr>
              <a:t>hình</a:t>
            </a:r>
            <a:r>
              <a:rPr lang="en-US" sz="2123" dirty="0">
                <a:solidFill>
                  <a:srgbClr val="FFFFFF"/>
                </a:solidFill>
                <a:latin typeface="DejaVu Serif Bold"/>
              </a:rPr>
              <a:t> neural network </a:t>
            </a:r>
            <a:r>
              <a:rPr lang="en-US" sz="2123" dirty="0" err="1">
                <a:solidFill>
                  <a:srgbClr val="FFFFFF"/>
                </a:solidFill>
                <a:latin typeface="DejaVu Serif Bold"/>
              </a:rPr>
              <a:t>dự</a:t>
            </a:r>
            <a:r>
              <a:rPr lang="en-US" sz="2123" dirty="0">
                <a:solidFill>
                  <a:srgbClr val="FFFFFF"/>
                </a:solidFill>
                <a:latin typeface="DejaVu Serif Bold"/>
              </a:rPr>
              <a:t> </a:t>
            </a:r>
            <a:r>
              <a:rPr lang="en-US" sz="2123" dirty="0" err="1">
                <a:solidFill>
                  <a:srgbClr val="FFFFFF"/>
                </a:solidFill>
                <a:latin typeface="DejaVu Serif Bold"/>
              </a:rPr>
              <a:t>đoán</a:t>
            </a:r>
            <a:r>
              <a:rPr lang="en-US" sz="2123" dirty="0">
                <a:solidFill>
                  <a:srgbClr val="FFFFFF"/>
                </a:solidFill>
                <a:latin typeface="DejaVu Serif Bold"/>
              </a:rPr>
              <a:t> </a:t>
            </a:r>
            <a:r>
              <a:rPr lang="en-US" sz="2123" dirty="0" err="1">
                <a:solidFill>
                  <a:srgbClr val="FFFFFF"/>
                </a:solidFill>
                <a:latin typeface="DejaVu Serif Bold"/>
              </a:rPr>
              <a:t>góc</a:t>
            </a:r>
            <a:r>
              <a:rPr lang="en-US" sz="2123" dirty="0">
                <a:solidFill>
                  <a:srgbClr val="FFFFFF"/>
                </a:solidFill>
                <a:latin typeface="DejaVu Serif Bold"/>
              </a:rPr>
              <a:t> quay </a:t>
            </a:r>
            <a:r>
              <a:rPr lang="en-US" sz="2123" dirty="0" err="1">
                <a:solidFill>
                  <a:srgbClr val="FFFFFF"/>
                </a:solidFill>
                <a:latin typeface="DejaVu Serif Bold"/>
              </a:rPr>
              <a:t>cho</a:t>
            </a:r>
            <a:r>
              <a:rPr lang="en-US" sz="2123" dirty="0">
                <a:solidFill>
                  <a:srgbClr val="FFFFFF"/>
                </a:solidFill>
                <a:latin typeface="DejaVu Serif Bold"/>
              </a:rPr>
              <a:t> </a:t>
            </a:r>
            <a:r>
              <a:rPr lang="en-US" sz="2123" dirty="0" err="1">
                <a:solidFill>
                  <a:srgbClr val="FFFFFF"/>
                </a:solidFill>
                <a:latin typeface="DejaVu Serif Bold"/>
              </a:rPr>
              <a:t>động</a:t>
            </a:r>
            <a:r>
              <a:rPr lang="en-US" sz="2123" dirty="0">
                <a:solidFill>
                  <a:srgbClr val="FFFFFF"/>
                </a:solidFill>
                <a:latin typeface="DejaVu Serif Bold"/>
              </a:rPr>
              <a:t> </a:t>
            </a:r>
            <a:r>
              <a:rPr lang="en-US" sz="2123" dirty="0" err="1">
                <a:solidFill>
                  <a:srgbClr val="FFFFFF"/>
                </a:solidFill>
                <a:latin typeface="DejaVu Serif Bold"/>
              </a:rPr>
              <a:t>cơ</a:t>
            </a:r>
            <a:r>
              <a:rPr lang="en-US" sz="2123" dirty="0">
                <a:solidFill>
                  <a:srgbClr val="FFFFFF"/>
                </a:solidFill>
                <a:latin typeface="DejaVu Serif Bold"/>
              </a:rPr>
              <a:t> servo</a:t>
            </a:r>
          </a:p>
          <a:p>
            <a:pPr marL="458435" lvl="1" indent="-229217" algn="just">
              <a:lnSpc>
                <a:spcPts val="2972"/>
              </a:lnSpc>
              <a:buFont typeface="Arial"/>
              <a:buChar char="•"/>
            </a:pPr>
            <a:r>
              <a:rPr lang="en-US" sz="2123" dirty="0" err="1">
                <a:solidFill>
                  <a:srgbClr val="FFFFFF"/>
                </a:solidFill>
                <a:latin typeface="DejaVu Serif Bold"/>
              </a:rPr>
              <a:t>Giao</a:t>
            </a:r>
            <a:r>
              <a:rPr lang="en-US" sz="2123" dirty="0">
                <a:solidFill>
                  <a:srgbClr val="FFFFFF"/>
                </a:solidFill>
                <a:latin typeface="DejaVu Serif Bold"/>
              </a:rPr>
              <a:t> </a:t>
            </a:r>
            <a:r>
              <a:rPr lang="en-US" sz="2123" dirty="0" err="1">
                <a:solidFill>
                  <a:srgbClr val="FFFFFF"/>
                </a:solidFill>
                <a:latin typeface="DejaVu Serif Bold"/>
              </a:rPr>
              <a:t>tiếp</a:t>
            </a:r>
            <a:r>
              <a:rPr lang="en-US" sz="2123" dirty="0">
                <a:solidFill>
                  <a:srgbClr val="FFFFFF"/>
                </a:solidFill>
                <a:latin typeface="DejaVu Serif Bold"/>
              </a:rPr>
              <a:t> </a:t>
            </a:r>
            <a:r>
              <a:rPr lang="en-US" sz="2123" dirty="0" err="1">
                <a:solidFill>
                  <a:srgbClr val="FFFFFF"/>
                </a:solidFill>
                <a:latin typeface="DejaVu Serif Bold"/>
              </a:rPr>
              <a:t>với</a:t>
            </a:r>
            <a:r>
              <a:rPr lang="en-US" sz="2123" dirty="0">
                <a:solidFill>
                  <a:srgbClr val="FFFFFF"/>
                </a:solidFill>
                <a:latin typeface="DejaVu Serif Bold"/>
              </a:rPr>
              <a:t> board Arduino Uno, VĐK Atmega328p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177219" y="2987478"/>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7125187" y="401048"/>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191915" y="4980972"/>
            <a:ext cx="2157888" cy="1868741"/>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949539"/>
            </a:solidFill>
          </p:spPr>
        </p:sp>
      </p:grpSp>
      <p:grpSp>
        <p:nvGrpSpPr>
          <p:cNvPr id="10" name="Group 10"/>
          <p:cNvGrpSpPr/>
          <p:nvPr/>
        </p:nvGrpSpPr>
        <p:grpSpPr>
          <a:xfrm>
            <a:off x="2885658" y="6369245"/>
            <a:ext cx="1522929" cy="1318863"/>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2" name="TextBox 12"/>
          <p:cNvSpPr txBox="1"/>
          <p:nvPr/>
        </p:nvSpPr>
        <p:spPr>
          <a:xfrm>
            <a:off x="0" y="1537958"/>
            <a:ext cx="6740405" cy="705242"/>
          </a:xfrm>
          <a:prstGeom prst="rect">
            <a:avLst/>
          </a:prstGeom>
        </p:spPr>
        <p:txBody>
          <a:bodyPr lIns="0" tIns="0" rIns="0" bIns="0" rtlCol="0" anchor="t">
            <a:spAutoFit/>
          </a:bodyPr>
          <a:lstStyle/>
          <a:p>
            <a:pPr algn="ctr">
              <a:lnSpc>
                <a:spcPts val="5807"/>
              </a:lnSpc>
            </a:pPr>
            <a:r>
              <a:rPr lang="en-US" sz="4148">
                <a:solidFill>
                  <a:srgbClr val="FFFFFF"/>
                </a:solidFill>
                <a:latin typeface="Noto Sans"/>
              </a:rPr>
              <a:t>Thành phần Arduino Uno</a:t>
            </a:r>
          </a:p>
        </p:txBody>
      </p:sp>
      <p:grpSp>
        <p:nvGrpSpPr>
          <p:cNvPr id="13" name="Group 13"/>
          <p:cNvGrpSpPr/>
          <p:nvPr/>
        </p:nvGrpSpPr>
        <p:grpSpPr>
          <a:xfrm>
            <a:off x="238005" y="384744"/>
            <a:ext cx="10415180" cy="1757823"/>
            <a:chOff x="0" y="0"/>
            <a:chExt cx="13886906" cy="2343764"/>
          </a:xfrm>
        </p:grpSpPr>
        <p:sp>
          <p:nvSpPr>
            <p:cNvPr id="14" name="TextBox 14"/>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5" name="TextBox 15"/>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6" name="TextBox 16"/>
          <p:cNvSpPr txBox="1"/>
          <p:nvPr/>
        </p:nvSpPr>
        <p:spPr>
          <a:xfrm>
            <a:off x="238005" y="2410629"/>
            <a:ext cx="6502400" cy="2601425"/>
          </a:xfrm>
          <a:prstGeom prst="rect">
            <a:avLst/>
          </a:prstGeom>
        </p:spPr>
        <p:txBody>
          <a:bodyPr lIns="0" tIns="0" rIns="0" bIns="0" rtlCol="0" anchor="t">
            <a:spAutoFit/>
          </a:bodyPr>
          <a:lstStyle/>
          <a:p>
            <a:pPr algn="just">
              <a:lnSpc>
                <a:spcPts val="2972"/>
              </a:lnSpc>
            </a:pPr>
            <a:r>
              <a:rPr lang="en-US" sz="2123">
                <a:solidFill>
                  <a:srgbClr val="FFFFFF"/>
                </a:solidFill>
                <a:latin typeface="DejaVu Serif Bold"/>
              </a:rPr>
              <a:t>Board Arduino chứa chường trình điều khiển, thực hiện các chức năng:</a:t>
            </a:r>
          </a:p>
          <a:p>
            <a:pPr marL="458435" lvl="1" indent="-229217" algn="just">
              <a:lnSpc>
                <a:spcPts val="2972"/>
              </a:lnSpc>
              <a:buFont typeface="Arial"/>
              <a:buChar char="•"/>
            </a:pPr>
            <a:r>
              <a:rPr lang="en-US" sz="2123">
                <a:solidFill>
                  <a:srgbClr val="FFFFFF"/>
                </a:solidFill>
                <a:latin typeface="DejaVu Serif Bold"/>
              </a:rPr>
              <a:t>Nhận lệnh điều khiển từ máy tính.</a:t>
            </a:r>
          </a:p>
          <a:p>
            <a:pPr marL="458435" lvl="1" indent="-229217" algn="just">
              <a:lnSpc>
                <a:spcPts val="2972"/>
              </a:lnSpc>
              <a:buFont typeface="Arial"/>
              <a:buChar char="•"/>
            </a:pPr>
            <a:r>
              <a:rPr lang="en-US" sz="2123">
                <a:solidFill>
                  <a:srgbClr val="FFFFFF"/>
                </a:solidFill>
                <a:latin typeface="DejaVu Serif Bold"/>
              </a:rPr>
              <a:t>Trả thông tin xác nhận phản hồi lại chương trình máy tính.</a:t>
            </a:r>
          </a:p>
          <a:p>
            <a:pPr marL="458435" lvl="1" indent="-229217" algn="just">
              <a:lnSpc>
                <a:spcPts val="2972"/>
              </a:lnSpc>
              <a:buFont typeface="Arial"/>
              <a:buChar char="•"/>
            </a:pPr>
            <a:r>
              <a:rPr lang="en-US" sz="2123">
                <a:solidFill>
                  <a:srgbClr val="FFFFFF"/>
                </a:solidFill>
                <a:latin typeface="DejaVu Serif Bold"/>
              </a:rPr>
              <a:t>Điều khiển động cơ servo hướng lazer đến mục tiêu.</a:t>
            </a:r>
          </a:p>
        </p:txBody>
      </p:sp>
      <p:grpSp>
        <p:nvGrpSpPr>
          <p:cNvPr id="17" name="Group 17"/>
          <p:cNvGrpSpPr/>
          <p:nvPr/>
        </p:nvGrpSpPr>
        <p:grpSpPr>
          <a:xfrm>
            <a:off x="7470892" y="1391597"/>
            <a:ext cx="5412655" cy="4687115"/>
            <a:chOff x="0" y="0"/>
            <a:chExt cx="4282440" cy="3708400"/>
          </a:xfrm>
        </p:grpSpPr>
        <p:sp>
          <p:nvSpPr>
            <p:cNvPr id="18" name="Freeform 1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7730" r="-7730"/>
              </a:stretch>
            </a:blipFill>
          </p:spPr>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177219" y="2987478"/>
            <a:ext cx="4997343" cy="4327722"/>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4" name="Group 4"/>
          <p:cNvGrpSpPr/>
          <p:nvPr/>
        </p:nvGrpSpPr>
        <p:grpSpPr>
          <a:xfrm>
            <a:off x="7125187" y="401048"/>
            <a:ext cx="3527997" cy="30552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a:off x="-2530580" y="4322129"/>
            <a:ext cx="4539324" cy="3931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191915" y="4980972"/>
            <a:ext cx="2157888" cy="1868741"/>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949539"/>
            </a:solidFill>
          </p:spPr>
        </p:sp>
      </p:grpSp>
      <p:grpSp>
        <p:nvGrpSpPr>
          <p:cNvPr id="10" name="Group 10"/>
          <p:cNvGrpSpPr/>
          <p:nvPr/>
        </p:nvGrpSpPr>
        <p:grpSpPr>
          <a:xfrm>
            <a:off x="2885658" y="6369245"/>
            <a:ext cx="1522929" cy="1318863"/>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85B1DC"/>
            </a:solidFill>
          </p:spPr>
        </p:sp>
      </p:grpSp>
      <p:sp>
        <p:nvSpPr>
          <p:cNvPr id="12" name="TextBox 12"/>
          <p:cNvSpPr txBox="1"/>
          <p:nvPr/>
        </p:nvSpPr>
        <p:spPr>
          <a:xfrm>
            <a:off x="0" y="1537958"/>
            <a:ext cx="6740405" cy="1439651"/>
          </a:xfrm>
          <a:prstGeom prst="rect">
            <a:avLst/>
          </a:prstGeom>
        </p:spPr>
        <p:txBody>
          <a:bodyPr lIns="0" tIns="0" rIns="0" bIns="0" rtlCol="0" anchor="t">
            <a:spAutoFit/>
          </a:bodyPr>
          <a:lstStyle/>
          <a:p>
            <a:pPr algn="ctr">
              <a:lnSpc>
                <a:spcPts val="5807"/>
              </a:lnSpc>
            </a:pPr>
            <a:r>
              <a:rPr lang="en-US" sz="4148">
                <a:solidFill>
                  <a:srgbClr val="FFFFFF"/>
                </a:solidFill>
                <a:latin typeface="Noto Sans"/>
              </a:rPr>
              <a:t>Thành phần mô hình neural network</a:t>
            </a:r>
          </a:p>
        </p:txBody>
      </p:sp>
      <p:grpSp>
        <p:nvGrpSpPr>
          <p:cNvPr id="13" name="Group 13"/>
          <p:cNvGrpSpPr/>
          <p:nvPr/>
        </p:nvGrpSpPr>
        <p:grpSpPr>
          <a:xfrm>
            <a:off x="238005" y="384744"/>
            <a:ext cx="10415180" cy="1757823"/>
            <a:chOff x="0" y="0"/>
            <a:chExt cx="13886906" cy="2343764"/>
          </a:xfrm>
        </p:grpSpPr>
        <p:sp>
          <p:nvSpPr>
            <p:cNvPr id="14" name="TextBox 14"/>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5" name="TextBox 15"/>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grpSp>
        <p:nvGrpSpPr>
          <p:cNvPr id="16" name="Group 16"/>
          <p:cNvGrpSpPr/>
          <p:nvPr/>
        </p:nvGrpSpPr>
        <p:grpSpPr>
          <a:xfrm>
            <a:off x="7470892" y="1391597"/>
            <a:ext cx="5412655" cy="4687115"/>
            <a:chOff x="0" y="0"/>
            <a:chExt cx="4282440" cy="3708400"/>
          </a:xfrm>
        </p:grpSpPr>
        <p:sp>
          <p:nvSpPr>
            <p:cNvPr id="17" name="Freeform 1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533" r="-14533"/>
              </a:stretch>
            </a:blipFill>
          </p:spPr>
        </p:sp>
      </p:grpSp>
      <p:sp>
        <p:nvSpPr>
          <p:cNvPr id="18" name="TextBox 18"/>
          <p:cNvSpPr txBox="1"/>
          <p:nvPr/>
        </p:nvSpPr>
        <p:spPr>
          <a:xfrm>
            <a:off x="238005" y="3191679"/>
            <a:ext cx="6502400" cy="3346492"/>
          </a:xfrm>
          <a:prstGeom prst="rect">
            <a:avLst/>
          </a:prstGeom>
        </p:spPr>
        <p:txBody>
          <a:bodyPr lIns="0" tIns="0" rIns="0" bIns="0" rtlCol="0" anchor="t">
            <a:spAutoFit/>
          </a:bodyPr>
          <a:lstStyle/>
          <a:p>
            <a:pPr algn="just">
              <a:lnSpc>
                <a:spcPts val="2972"/>
              </a:lnSpc>
            </a:pPr>
            <a:r>
              <a:rPr lang="en-US" sz="2123">
                <a:solidFill>
                  <a:srgbClr val="FFFFFF"/>
                </a:solidFill>
                <a:latin typeface="DejaVu Serif Bold"/>
              </a:rPr>
              <a:t>    Mô hình neural network của hệ thống thực chất nằng trong chương trình trên máy tính. Tuy nhiên vì tính chất quan trọng nên được tách riêng, Mô hình có chức năng như sau: </a:t>
            </a:r>
          </a:p>
          <a:p>
            <a:pPr marL="458435" lvl="1" indent="-229217" algn="just">
              <a:lnSpc>
                <a:spcPts val="2972"/>
              </a:lnSpc>
              <a:buFont typeface="Arial"/>
              <a:buChar char="•"/>
            </a:pPr>
            <a:r>
              <a:rPr lang="en-US" sz="2123">
                <a:solidFill>
                  <a:srgbClr val="FFFFFF"/>
                </a:solidFill>
                <a:latin typeface="DejaVu Serif Bold"/>
              </a:rPr>
              <a:t>Nhận đầu vào là tọa độ X,Y từ chương trình máy tính do người dùng chọn</a:t>
            </a:r>
          </a:p>
          <a:p>
            <a:pPr marL="458435" lvl="1" indent="-229217" algn="just">
              <a:lnSpc>
                <a:spcPts val="2972"/>
              </a:lnSpc>
              <a:buFont typeface="Arial"/>
              <a:buChar char="•"/>
            </a:pPr>
            <a:r>
              <a:rPr lang="en-US" sz="2123">
                <a:solidFill>
                  <a:srgbClr val="FFFFFF"/>
                </a:solidFill>
                <a:latin typeface="DejaVu Serif Bold"/>
              </a:rPr>
              <a:t>Đưa vào mô hình thực hiện dự đoán góc quay cho động cơ servo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7995" y="1334447"/>
            <a:ext cx="10177219" cy="509443"/>
          </a:xfrm>
          <a:prstGeom prst="rect">
            <a:avLst/>
          </a:prstGeom>
        </p:spPr>
        <p:txBody>
          <a:bodyPr lIns="0" tIns="0" rIns="0" bIns="0" rtlCol="0" anchor="t">
            <a:spAutoFit/>
          </a:bodyPr>
          <a:lstStyle/>
          <a:p>
            <a:pPr algn="ctr">
              <a:lnSpc>
                <a:spcPts val="4175"/>
              </a:lnSpc>
            </a:pPr>
            <a:r>
              <a:rPr lang="en-US" sz="2982" dirty="0" err="1">
                <a:solidFill>
                  <a:srgbClr val="FFFFFF"/>
                </a:solidFill>
                <a:latin typeface="Noto Sans Bold"/>
              </a:rPr>
              <a:t>Nguyên</a:t>
            </a:r>
            <a:r>
              <a:rPr lang="en-US" sz="2982" dirty="0">
                <a:solidFill>
                  <a:srgbClr val="FFFFFF"/>
                </a:solidFill>
                <a:latin typeface="Noto Sans Bold"/>
              </a:rPr>
              <a:t> </a:t>
            </a:r>
            <a:r>
              <a:rPr lang="en-US" sz="2982" dirty="0" err="1">
                <a:solidFill>
                  <a:srgbClr val="FFFFFF"/>
                </a:solidFill>
                <a:latin typeface="Noto Sans Bold"/>
              </a:rPr>
              <a:t>lý</a:t>
            </a:r>
            <a:r>
              <a:rPr lang="en-US" sz="2982" dirty="0">
                <a:solidFill>
                  <a:srgbClr val="FFFFFF"/>
                </a:solidFill>
                <a:latin typeface="Noto Sans Bold"/>
              </a:rPr>
              <a:t> </a:t>
            </a:r>
            <a:r>
              <a:rPr lang="en-US" sz="2982" dirty="0" err="1">
                <a:solidFill>
                  <a:srgbClr val="FFFFFF"/>
                </a:solidFill>
                <a:latin typeface="Noto Sans Bold"/>
              </a:rPr>
              <a:t>hoạt</a:t>
            </a:r>
            <a:r>
              <a:rPr lang="en-US" sz="2982" dirty="0">
                <a:solidFill>
                  <a:srgbClr val="FFFFFF"/>
                </a:solidFill>
                <a:latin typeface="Noto Sans Bold"/>
              </a:rPr>
              <a:t> </a:t>
            </a:r>
            <a:r>
              <a:rPr lang="en-US" sz="2982" dirty="0" err="1">
                <a:solidFill>
                  <a:srgbClr val="FFFFFF"/>
                </a:solidFill>
                <a:latin typeface="Noto Sans Bold"/>
              </a:rPr>
              <a:t>động</a:t>
            </a:r>
            <a:r>
              <a:rPr lang="en-US" sz="2982" dirty="0">
                <a:solidFill>
                  <a:srgbClr val="FFFFFF"/>
                </a:solidFill>
                <a:latin typeface="Noto Sans Bold"/>
              </a:rPr>
              <a:t> </a:t>
            </a:r>
            <a:r>
              <a:rPr lang="en-US" sz="2982" dirty="0" err="1">
                <a:solidFill>
                  <a:srgbClr val="FFFFFF"/>
                </a:solidFill>
                <a:latin typeface="Noto Sans Bold"/>
              </a:rPr>
              <a:t>của</a:t>
            </a:r>
            <a:r>
              <a:rPr lang="en-US" sz="2982" dirty="0">
                <a:solidFill>
                  <a:srgbClr val="FFFFFF"/>
                </a:solidFill>
                <a:latin typeface="Noto Sans Bold"/>
              </a:rPr>
              <a:t> </a:t>
            </a:r>
            <a:r>
              <a:rPr lang="en-US" sz="2982" dirty="0" err="1">
                <a:solidFill>
                  <a:srgbClr val="FFFFFF"/>
                </a:solidFill>
                <a:latin typeface="Noto Sans Bold"/>
              </a:rPr>
              <a:t>mô</a:t>
            </a:r>
            <a:r>
              <a:rPr lang="en-US" sz="2982" dirty="0">
                <a:solidFill>
                  <a:srgbClr val="FFFFFF"/>
                </a:solidFill>
                <a:latin typeface="Noto Sans Bold"/>
              </a:rPr>
              <a:t> </a:t>
            </a:r>
            <a:r>
              <a:rPr lang="en-US" sz="2982" dirty="0" err="1">
                <a:solidFill>
                  <a:srgbClr val="FFFFFF"/>
                </a:solidFill>
                <a:latin typeface="Noto Sans Bold"/>
              </a:rPr>
              <a:t>hình</a:t>
            </a:r>
            <a:r>
              <a:rPr lang="en-US" sz="2982" dirty="0">
                <a:solidFill>
                  <a:srgbClr val="FFFFFF"/>
                </a:solidFill>
                <a:latin typeface="Noto Sans Bold"/>
              </a:rPr>
              <a:t> neural network</a:t>
            </a:r>
          </a:p>
        </p:txBody>
      </p:sp>
      <p:pic>
        <p:nvPicPr>
          <p:cNvPr id="24" name="Picture 23"/>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00" contrast="100000"/>
                    </a14:imgEffect>
                  </a14:imgLayer>
                </a14:imgProps>
              </a:ext>
            </a:extLst>
          </a:blip>
          <a:stretch>
            <a:fillRect/>
          </a:stretch>
        </p:blipFill>
        <p:spPr>
          <a:xfrm>
            <a:off x="2003630" y="1768369"/>
            <a:ext cx="8689770" cy="5666454"/>
          </a:xfrm>
          <a:prstGeom prst="rect">
            <a:avLst/>
          </a:prstGeom>
          <a:solidFill>
            <a:schemeClr val="tx1">
              <a:alpha val="0"/>
            </a:schemeClr>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12" name="Group 12"/>
          <p:cNvGrpSpPr/>
          <p:nvPr/>
        </p:nvGrpSpPr>
        <p:grpSpPr>
          <a:xfrm>
            <a:off x="238005" y="384744"/>
            <a:ext cx="10415180" cy="1757823"/>
            <a:chOff x="0" y="0"/>
            <a:chExt cx="13886906" cy="2343764"/>
          </a:xfrm>
        </p:grpSpPr>
        <p:sp>
          <p:nvSpPr>
            <p:cNvPr id="13" name="TextBox 13"/>
            <p:cNvSpPr txBox="1"/>
            <p:nvPr/>
          </p:nvSpPr>
          <p:spPr>
            <a:xfrm>
              <a:off x="0" y="1833175"/>
              <a:ext cx="13886906" cy="510589"/>
            </a:xfrm>
            <a:prstGeom prst="rect">
              <a:avLst/>
            </a:prstGeom>
          </p:spPr>
          <p:txBody>
            <a:bodyPr lIns="0" tIns="0" rIns="0" bIns="0" rtlCol="0" anchor="t">
              <a:spAutoFit/>
            </a:bodyPr>
            <a:lstStyle/>
            <a:p>
              <a:pPr algn="l">
                <a:lnSpc>
                  <a:spcPts val="3047"/>
                </a:lnSpc>
                <a:spcBef>
                  <a:spcPct val="0"/>
                </a:spcBef>
              </a:pPr>
              <a:endParaRPr/>
            </a:p>
          </p:txBody>
        </p:sp>
        <p:sp>
          <p:nvSpPr>
            <p:cNvPr id="14" name="TextBox 14"/>
            <p:cNvSpPr txBox="1"/>
            <p:nvPr/>
          </p:nvSpPr>
          <p:spPr>
            <a:xfrm>
              <a:off x="0" y="-66675"/>
              <a:ext cx="13886906" cy="1248493"/>
            </a:xfrm>
            <a:prstGeom prst="rect">
              <a:avLst/>
            </a:prstGeom>
          </p:spPr>
          <p:txBody>
            <a:bodyPr lIns="0" tIns="0" rIns="0" bIns="0" rtlCol="0" anchor="t">
              <a:spAutoFit/>
            </a:bodyPr>
            <a:lstStyle/>
            <a:p>
              <a:pPr algn="l">
                <a:lnSpc>
                  <a:spcPts val="7610"/>
                </a:lnSpc>
              </a:pPr>
              <a:r>
                <a:rPr lang="en-US" sz="5854">
                  <a:solidFill>
                    <a:srgbClr val="A4E473"/>
                  </a:solidFill>
                  <a:latin typeface="Muli"/>
                </a:rPr>
                <a:t>Các thành phần của hệ thống</a:t>
              </a:r>
            </a:p>
          </p:txBody>
        </p:sp>
      </p:grpSp>
      <p:sp>
        <p:nvSpPr>
          <p:cNvPr id="18" name="TextBox 18"/>
          <p:cNvSpPr txBox="1"/>
          <p:nvPr/>
        </p:nvSpPr>
        <p:spPr>
          <a:xfrm>
            <a:off x="-7995" y="1334447"/>
            <a:ext cx="10177219" cy="509443"/>
          </a:xfrm>
          <a:prstGeom prst="rect">
            <a:avLst/>
          </a:prstGeom>
        </p:spPr>
        <p:txBody>
          <a:bodyPr lIns="0" tIns="0" rIns="0" bIns="0" rtlCol="0" anchor="t">
            <a:spAutoFit/>
          </a:bodyPr>
          <a:lstStyle/>
          <a:p>
            <a:pPr algn="ctr">
              <a:lnSpc>
                <a:spcPts val="4175"/>
              </a:lnSpc>
            </a:pPr>
            <a:r>
              <a:rPr lang="en-US" sz="2982" dirty="0" err="1">
                <a:solidFill>
                  <a:srgbClr val="FFFFFF"/>
                </a:solidFill>
                <a:latin typeface="Noto Sans Bold"/>
              </a:rPr>
              <a:t>Nguyên</a:t>
            </a:r>
            <a:r>
              <a:rPr lang="en-US" sz="2982" dirty="0">
                <a:solidFill>
                  <a:srgbClr val="FFFFFF"/>
                </a:solidFill>
                <a:latin typeface="Noto Sans Bold"/>
              </a:rPr>
              <a:t> </a:t>
            </a:r>
            <a:r>
              <a:rPr lang="en-US" sz="2982" dirty="0" err="1">
                <a:solidFill>
                  <a:srgbClr val="FFFFFF"/>
                </a:solidFill>
                <a:latin typeface="Noto Sans Bold"/>
              </a:rPr>
              <a:t>lý</a:t>
            </a:r>
            <a:r>
              <a:rPr lang="en-US" sz="2982" dirty="0">
                <a:solidFill>
                  <a:srgbClr val="FFFFFF"/>
                </a:solidFill>
                <a:latin typeface="Noto Sans Bold"/>
              </a:rPr>
              <a:t> </a:t>
            </a:r>
            <a:r>
              <a:rPr lang="en-US" sz="2982" dirty="0" err="1">
                <a:solidFill>
                  <a:srgbClr val="FFFFFF"/>
                </a:solidFill>
                <a:latin typeface="Noto Sans Bold"/>
              </a:rPr>
              <a:t>hoạt</a:t>
            </a:r>
            <a:r>
              <a:rPr lang="en-US" sz="2982" dirty="0">
                <a:solidFill>
                  <a:srgbClr val="FFFFFF"/>
                </a:solidFill>
                <a:latin typeface="Noto Sans Bold"/>
              </a:rPr>
              <a:t> </a:t>
            </a:r>
            <a:r>
              <a:rPr lang="en-US" sz="2982" dirty="0" err="1">
                <a:solidFill>
                  <a:srgbClr val="FFFFFF"/>
                </a:solidFill>
                <a:latin typeface="Noto Sans Bold"/>
              </a:rPr>
              <a:t>động</a:t>
            </a:r>
            <a:r>
              <a:rPr lang="en-US" sz="2982" dirty="0">
                <a:solidFill>
                  <a:srgbClr val="FFFFFF"/>
                </a:solidFill>
                <a:latin typeface="Noto Sans Bold"/>
              </a:rPr>
              <a:t> </a:t>
            </a:r>
            <a:r>
              <a:rPr lang="en-US" sz="2982" dirty="0" err="1">
                <a:solidFill>
                  <a:srgbClr val="FFFFFF"/>
                </a:solidFill>
                <a:latin typeface="Noto Sans Bold"/>
              </a:rPr>
              <a:t>của</a:t>
            </a:r>
            <a:r>
              <a:rPr lang="en-US" sz="2982" dirty="0">
                <a:solidFill>
                  <a:srgbClr val="FFFFFF"/>
                </a:solidFill>
                <a:latin typeface="Noto Sans Bold"/>
              </a:rPr>
              <a:t> </a:t>
            </a:r>
            <a:r>
              <a:rPr lang="en-US" sz="2982" dirty="0" err="1">
                <a:solidFill>
                  <a:srgbClr val="FFFFFF"/>
                </a:solidFill>
                <a:latin typeface="Noto Sans Bold"/>
              </a:rPr>
              <a:t>mô</a:t>
            </a:r>
            <a:r>
              <a:rPr lang="en-US" sz="2982" dirty="0">
                <a:solidFill>
                  <a:srgbClr val="FFFFFF"/>
                </a:solidFill>
                <a:latin typeface="Noto Sans Bold"/>
              </a:rPr>
              <a:t> </a:t>
            </a:r>
            <a:r>
              <a:rPr lang="en-US" sz="2982" dirty="0" err="1">
                <a:solidFill>
                  <a:srgbClr val="FFFFFF"/>
                </a:solidFill>
                <a:latin typeface="Noto Sans Bold"/>
              </a:rPr>
              <a:t>hình</a:t>
            </a:r>
            <a:r>
              <a:rPr lang="en-US" sz="2982" dirty="0">
                <a:solidFill>
                  <a:srgbClr val="FFFFFF"/>
                </a:solidFill>
                <a:latin typeface="Noto Sans Bold"/>
              </a:rPr>
              <a:t> neural network</a:t>
            </a:r>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00" contrast="100000"/>
                    </a14:imgEffect>
                  </a14:imgLayer>
                </a14:imgProps>
              </a:ext>
            </a:extLst>
          </a:blip>
          <a:stretch>
            <a:fillRect/>
          </a:stretch>
        </p:blipFill>
        <p:spPr>
          <a:xfrm>
            <a:off x="615839" y="2332407"/>
            <a:ext cx="11921307" cy="3458793"/>
          </a:xfrm>
          <a:prstGeom prst="rect">
            <a:avLst/>
          </a:prstGeom>
        </p:spPr>
      </p:pic>
    </p:spTree>
    <p:extLst>
      <p:ext uri="{BB962C8B-B14F-4D97-AF65-F5344CB8AC3E}">
        <p14:creationId xmlns:p14="http://schemas.microsoft.com/office/powerpoint/2010/main" val="1920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789</TotalTime>
  <Words>1064</Words>
  <Application>Microsoft Office PowerPoint</Application>
  <PresentationFormat>Custom</PresentationFormat>
  <Paragraphs>288</Paragraphs>
  <Slides>34</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6" baseType="lpstr">
      <vt:lpstr>DejaVu Serif Bold</vt:lpstr>
      <vt:lpstr>Muli</vt:lpstr>
      <vt:lpstr>Muli Bold</vt:lpstr>
      <vt:lpstr>Times New Roman</vt:lpstr>
      <vt:lpstr>Arial</vt:lpstr>
      <vt:lpstr>Noto Sans</vt:lpstr>
      <vt:lpstr>Calibri (Body)</vt:lpstr>
      <vt:lpstr>Noto Sans Bold</vt:lpstr>
      <vt:lpstr>Calibri Light</vt:lpstr>
      <vt:lpstr>Calibri</vt:lpstr>
      <vt:lpstr>Celestial</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thuyết trình Nội bộ của Công ty</dc:title>
  <cp:lastModifiedBy>Thanh Toàn Nguyễn</cp:lastModifiedBy>
  <cp:revision>32</cp:revision>
  <dcterms:created xsi:type="dcterms:W3CDTF">2006-08-16T00:00:00Z</dcterms:created>
  <dcterms:modified xsi:type="dcterms:W3CDTF">2024-06-03T15:35:07Z</dcterms:modified>
  <dc:identifier>DAGGfsq8FYo</dc:identifier>
</cp:coreProperties>
</file>